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4" r:id="rId7"/>
    <p:sldId id="271" r:id="rId8"/>
    <p:sldId id="265" r:id="rId9"/>
    <p:sldId id="266" r:id="rId10"/>
    <p:sldId id="267" r:id="rId11"/>
    <p:sldId id="268" r:id="rId12"/>
    <p:sldId id="269" r:id="rId13"/>
    <p:sldId id="270" r:id="rId14"/>
    <p:sldId id="257" r:id="rId15"/>
    <p:sldId id="272" r:id="rId16"/>
    <p:sldId id="283" r:id="rId17"/>
    <p:sldId id="286" r:id="rId18"/>
    <p:sldId id="284" r:id="rId19"/>
    <p:sldId id="285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876-DEDA-4065-B67E-61D6E616607C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6477-A7E2-4870-93ED-FC05DDE90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876-DEDA-4065-B67E-61D6E616607C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6477-A7E2-4870-93ED-FC05DDE90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876-DEDA-4065-B67E-61D6E616607C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6477-A7E2-4870-93ED-FC05DDE90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876-DEDA-4065-B67E-61D6E616607C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6477-A7E2-4870-93ED-FC05DDE90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876-DEDA-4065-B67E-61D6E616607C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6477-A7E2-4870-93ED-FC05DDE90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876-DEDA-4065-B67E-61D6E616607C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6477-A7E2-4870-93ED-FC05DDE90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876-DEDA-4065-B67E-61D6E616607C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6477-A7E2-4870-93ED-FC05DDE90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876-DEDA-4065-B67E-61D6E616607C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6477-A7E2-4870-93ED-FC05DDE90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876-DEDA-4065-B67E-61D6E616607C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6477-A7E2-4870-93ED-FC05DDE90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876-DEDA-4065-B67E-61D6E616607C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6477-A7E2-4870-93ED-FC05DDE90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4876-DEDA-4065-B67E-61D6E616607C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6477-A7E2-4870-93ED-FC05DDE90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44876-DEDA-4065-B67E-61D6E616607C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6477-A7E2-4870-93ED-FC05DDE90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ЕГЭ по физике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рекомендации по подготовке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3582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Ошибка четвёртая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При подготовке к ЕГЭ </a:t>
            </a:r>
            <a:r>
              <a:rPr lang="ru-RU" sz="2800" dirty="0" smtClean="0">
                <a:solidFill>
                  <a:srgbClr val="FF0000"/>
                </a:solidFill>
              </a:rPr>
              <a:t>ограничиться пособиями для подготовки к ЕГЭ</a:t>
            </a:r>
            <a:r>
              <a:rPr lang="ru-RU" sz="2400" dirty="0" smtClean="0"/>
              <a:t>. Полагать, что достаточно «натаскаться» на задачи, характерные для ЕГЭ.</a:t>
            </a:r>
          </a:p>
          <a:p>
            <a:pPr algn="just"/>
            <a:r>
              <a:rPr lang="ru-RU" sz="2400" dirty="0" smtClean="0"/>
              <a:t>Никаких задач, «характерных для ЕГЭ», нет. Есть физика, которую надо изучать.</a:t>
            </a:r>
          </a:p>
          <a:p>
            <a:pPr algn="just"/>
            <a:r>
              <a:rPr lang="ru-RU" sz="2400" dirty="0" smtClean="0"/>
              <a:t>Пособия для подготовки к ЕГЭ составлены по материалам ЕГЭ прошлых лет. Они дают весьма ограниченное представление о физике. Следующий ЕГЭ будет содержать совершенно иные задачи, и вся эта «подготовка» пойдет насмарку.</a:t>
            </a:r>
          </a:p>
          <a:p>
            <a:pPr algn="just"/>
            <a:r>
              <a:rPr lang="ru-RU" sz="2400" dirty="0" smtClean="0"/>
              <a:t>Вам </a:t>
            </a:r>
            <a:r>
              <a:rPr lang="ru-RU" sz="2400" dirty="0" smtClean="0">
                <a:solidFill>
                  <a:srgbClr val="FF0000"/>
                </a:solidFill>
              </a:rPr>
              <a:t>нужна фундаментальная подготовка по физике</a:t>
            </a:r>
            <a:r>
              <a:rPr lang="ru-RU" sz="2400" dirty="0" smtClean="0"/>
              <a:t> — под руководством опытного преподавателя, с использованием разнообразных пособий. Имеются прекрасные задачники, развивающие физическую интуицию и технику решения задач. Лишь имея за плечами такую </a:t>
            </a:r>
            <a:r>
              <a:rPr lang="ru-RU" sz="2400" b="1" dirty="0" smtClean="0"/>
              <a:t>подготовку</a:t>
            </a:r>
            <a:r>
              <a:rPr lang="ru-RU" sz="2400" dirty="0" smtClean="0"/>
              <a:t>, можно спокойно идти на ЕГЭ по физике.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17693"/>
            <a:ext cx="835824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Ошибка пятая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Подготовимся самостоятельно. </a:t>
            </a:r>
            <a:r>
              <a:rPr lang="ru-RU" sz="2400" dirty="0" smtClean="0">
                <a:solidFill>
                  <a:srgbClr val="FF0000"/>
                </a:solidFill>
              </a:rPr>
              <a:t>Вызубрим формулы </a:t>
            </a:r>
            <a:r>
              <a:rPr lang="ru-RU" sz="2400" dirty="0" smtClean="0"/>
              <a:t>по учебнику или по шпаргалкам.</a:t>
            </a:r>
          </a:p>
          <a:p>
            <a:pPr algn="just"/>
            <a:r>
              <a:rPr lang="ru-RU" sz="2400" dirty="0" smtClean="0"/>
              <a:t>Самостоятельная подготовка к ЕГЭ по физике — это почти гарантированный провал. Так показывает опыт. Бесполезно учить параграфы из учебника и зубрить формулы. Физику надо понимать, надо вникать в её идеи. Без этого не научишься решать задачи.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Часто думают, что решение задачи сводится к подстановке числовых данных в подходящую формулу</a:t>
            </a:r>
            <a:r>
              <a:rPr lang="ru-RU" sz="2400" dirty="0" smtClean="0"/>
              <a:t>. Да, такие задачи есть в школьных учебниках, но на ЕГЭ ничего подобного не будет!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Даже самые простые задачи ЕГЭ требуют навыков</a:t>
            </a:r>
            <a:r>
              <a:rPr lang="ru-RU" sz="2400" dirty="0" smtClean="0"/>
              <a:t>. Умение решать задачи по физике — это искусство, которому надо учиться у опытного мастера.</a:t>
            </a:r>
          </a:p>
          <a:p>
            <a:pPr algn="just"/>
            <a:r>
              <a:rPr lang="ru-RU" sz="2400" dirty="0" smtClean="0"/>
              <a:t>Спору нет, </a:t>
            </a:r>
            <a:r>
              <a:rPr lang="ru-RU" sz="2400" dirty="0" smtClean="0">
                <a:solidFill>
                  <a:srgbClr val="FF0000"/>
                </a:solidFill>
              </a:rPr>
              <a:t>формулы знать надо</a:t>
            </a:r>
            <a:r>
              <a:rPr lang="ru-RU" sz="2400" dirty="0" smtClean="0"/>
              <a:t>. Но при правильной подготовке </a:t>
            </a:r>
            <a:r>
              <a:rPr lang="ru-RU" sz="2400" dirty="0" smtClean="0">
                <a:solidFill>
                  <a:srgbClr val="FF0000"/>
                </a:solidFill>
              </a:rPr>
              <a:t>они запоминаются сами собой, в процессе решения большого количества задач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Ошибка шестая</a:t>
            </a:r>
            <a:r>
              <a:rPr lang="ru-RU" sz="2800" dirty="0" smtClean="0"/>
              <a:t>. 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Пробелы в подготовке по математике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Абсолютно всем, кому надо сдавать ЕГЭ по физике, надо хорошо сдать и ЕГЭ по математике. Тем более вопиющей оказывается беспомощность многих ребят в элементарных математических ситуациях. Школьник не может </a:t>
            </a:r>
            <a:r>
              <a:rPr lang="ru-RU" sz="2800" dirty="0" smtClean="0">
                <a:solidFill>
                  <a:srgbClr val="FF0000"/>
                </a:solidFill>
              </a:rPr>
              <a:t>сложить векторы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FF0000"/>
                </a:solidFill>
              </a:rPr>
              <a:t>решить простой треугольник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FF0000"/>
                </a:solidFill>
              </a:rPr>
              <a:t>выразить из формулы нужную величину</a:t>
            </a:r>
            <a:r>
              <a:rPr lang="ru-RU" sz="2800" dirty="0" smtClean="0"/>
              <a:t>,</a:t>
            </a:r>
            <a:r>
              <a:rPr lang="ru-RU" sz="2800" dirty="0" smtClean="0">
                <a:solidFill>
                  <a:srgbClr val="FF0000"/>
                </a:solidFill>
              </a:rPr>
              <a:t> найти производную</a:t>
            </a:r>
            <a:r>
              <a:rPr lang="ru-RU" sz="2800" dirty="0" smtClean="0"/>
              <a:t> и многое другое.</a:t>
            </a:r>
          </a:p>
          <a:p>
            <a:pPr algn="just"/>
            <a:r>
              <a:rPr lang="ru-RU" sz="2800" dirty="0" smtClean="0"/>
              <a:t>Этими нехитрыми вещами часто пренебрегают при подготовке к ЕГЭ по математике, они там как бы на периферии. Но в физике они выходят на первый план. </a:t>
            </a:r>
            <a:r>
              <a:rPr lang="ru-RU" sz="2800" dirty="0" smtClean="0">
                <a:solidFill>
                  <a:srgbClr val="FF0000"/>
                </a:solidFill>
              </a:rPr>
              <a:t>Отсутствие этих математических умений и навыков закрывает путь к решению физических задач</a:t>
            </a:r>
            <a:r>
              <a:rPr lang="ru-RU" sz="2800" dirty="0" smtClean="0"/>
              <a:t>. Итог — провал на ЕГЭ по физике.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7835"/>
            <a:ext cx="835824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Ошибка седьмая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Телефон вместо калькулятора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Решение многих задач ЕГЭ по физике заканчивается получением численного ответа. Для вычислений нужен калькулятор.</a:t>
            </a:r>
          </a:p>
          <a:p>
            <a:pPr algn="just"/>
            <a:r>
              <a:rPr lang="ru-RU" sz="2400" dirty="0" smtClean="0"/>
              <a:t>Не офисный калькулятор с четырьмя действиями. Ни в коем случае не калькулятор в мобильном телефоне. </a:t>
            </a:r>
            <a:r>
              <a:rPr lang="ru-RU" sz="2800" dirty="0" smtClean="0">
                <a:solidFill>
                  <a:srgbClr val="FF0000"/>
                </a:solidFill>
              </a:rPr>
              <a:t>Нужен непрограммируемый калькулятор с синусами и логарифмами</a:t>
            </a:r>
            <a:r>
              <a:rPr lang="ru-RU" sz="2400" dirty="0" smtClean="0"/>
              <a:t>. И купить его нужно в самом начале подготовки, чтобы школьник успел привыкнуть к нему и довести вычисления до автоматизма.</a:t>
            </a:r>
          </a:p>
          <a:p>
            <a:pPr algn="just"/>
            <a:r>
              <a:rPr lang="ru-RU" sz="2400" dirty="0" smtClean="0"/>
              <a:t>Между тем, некоторые ученики упорно игнорируют это пожелание и продолжают вычислять на калькуляторе своего телефона. В итоге нормальный калькулятор покупается накануне ЕГЭ, и на экзамене начинаются проблемы — на какие кнопки нажимать. Результат — </a:t>
            </a:r>
            <a:r>
              <a:rPr lang="ru-RU" sz="2800" dirty="0" smtClean="0">
                <a:solidFill>
                  <a:srgbClr val="FF0000"/>
                </a:solidFill>
              </a:rPr>
              <a:t>глупейшая потеря времени и множества баллов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358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аспекты подготовки к ЕГЭ по физике:</a:t>
            </a:r>
          </a:p>
          <a:p>
            <a:r>
              <a:rPr lang="ru-RU" dirty="0" smtClean="0"/>
              <a:t>Как научиться решать задачи по физике? Прежде всего, необходимо понимать теорию. Зубрить формулы и законы бессмысленно — надо вникать в суть физических явлений. Поэтому первое, к чему следует приготовиться, — это постепенное освоение теории всего пятилетнего школьного курса физики. Задания ЕГЭ по физике охватывают всю программу. Любой пробел в знаниях обернётся на ЕГЭ потерей баллов.</a:t>
            </a:r>
          </a:p>
          <a:p>
            <a:r>
              <a:rPr lang="ru-RU" dirty="0" smtClean="0"/>
              <a:t>А второе, и самое трудное в подготовке к ЕГЭ,— это как раз научиться решать физические задачи. В физике нет алгоритмов и готовых рецептов. Каждая задача уникальна и требует своего особенного подхода. Чтобы увидеть путь решения, нужны знания, навыки и развитая интуиция. Всё это приходит с опытом. А опыт нарабатывается в результате решения десятков и сотен задач, тщательно подобранных преподавателем с учётом особенностей каждого конкретного ученика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3582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Полезные ссылки:</a:t>
            </a:r>
          </a:p>
          <a:p>
            <a:endParaRPr lang="ru-RU" sz="2800" dirty="0" smtClean="0"/>
          </a:p>
          <a:p>
            <a:r>
              <a:rPr lang="en-US" sz="4400" b="1" dirty="0" smtClean="0"/>
              <a:t>www.</a:t>
            </a:r>
            <a:r>
              <a:rPr lang="en-US" sz="4400" b="1" dirty="0" smtClean="0">
                <a:solidFill>
                  <a:srgbClr val="FF0000"/>
                </a:solidFill>
              </a:rPr>
              <a:t>fipi.ru</a:t>
            </a:r>
            <a:r>
              <a:rPr lang="en-US" sz="2800" dirty="0" smtClean="0"/>
              <a:t>  </a:t>
            </a:r>
            <a:r>
              <a:rPr lang="ru-RU" sz="2800" dirty="0" smtClean="0"/>
              <a:t>открытый банк заданий, демоверсия ЕГЭ, кодификатор и спецификация</a:t>
            </a:r>
            <a:endParaRPr lang="en-US" sz="2800" dirty="0" smtClean="0"/>
          </a:p>
          <a:p>
            <a:r>
              <a:rPr lang="en-US" sz="4400" b="1" dirty="0" smtClean="0"/>
              <a:t>http</a:t>
            </a:r>
            <a:r>
              <a:rPr lang="en-US" sz="4400" b="1" dirty="0" smtClean="0"/>
              <a:t>://</a:t>
            </a:r>
            <a:r>
              <a:rPr lang="en-US" sz="4400" b="1" dirty="0" smtClean="0">
                <a:solidFill>
                  <a:srgbClr val="FF0000"/>
                </a:solidFill>
              </a:rPr>
              <a:t>phys.reshuege.ru</a:t>
            </a:r>
            <a:r>
              <a:rPr lang="en-US" sz="4400" b="1" dirty="0" smtClean="0"/>
              <a:t>/</a:t>
            </a:r>
            <a:endParaRPr lang="ru-RU" sz="4400" b="1" dirty="0" smtClean="0"/>
          </a:p>
          <a:p>
            <a:r>
              <a:rPr lang="ru-RU" sz="2800" dirty="0" err="1" smtClean="0"/>
              <a:t>онлайн-тесты</a:t>
            </a:r>
            <a:r>
              <a:rPr lang="ru-RU" sz="2800" dirty="0" smtClean="0"/>
              <a:t> по физике</a:t>
            </a:r>
          </a:p>
          <a:p>
            <a:r>
              <a:rPr lang="en-US" sz="4400" b="1" dirty="0" smtClean="0"/>
              <a:t>http</a:t>
            </a:r>
            <a:r>
              <a:rPr lang="en-US" sz="4400" b="1" dirty="0" smtClean="0"/>
              <a:t>://</a:t>
            </a:r>
            <a:r>
              <a:rPr lang="en-US" sz="4400" b="1" dirty="0" smtClean="0">
                <a:solidFill>
                  <a:srgbClr val="FF0000"/>
                </a:solidFill>
              </a:rPr>
              <a:t>ege.yandex.ru</a:t>
            </a:r>
            <a:r>
              <a:rPr lang="en-US" sz="4400" b="1" dirty="0" smtClean="0"/>
              <a:t>/physics</a:t>
            </a:r>
            <a:r>
              <a:rPr lang="en-US" sz="4400" dirty="0" smtClean="0"/>
              <a:t>/</a:t>
            </a:r>
            <a:r>
              <a:rPr lang="ru-RU" sz="4400" dirty="0" smtClean="0"/>
              <a:t>  </a:t>
            </a:r>
            <a:r>
              <a:rPr lang="ru-RU" sz="2800" dirty="0" err="1" smtClean="0"/>
              <a:t>онлайн-тесты</a:t>
            </a:r>
            <a:r>
              <a:rPr lang="ru-RU" sz="2800" dirty="0" smtClean="0"/>
              <a:t> по физике</a:t>
            </a:r>
          </a:p>
          <a:p>
            <a:r>
              <a:rPr lang="en-US" sz="4400" b="1" dirty="0" smtClean="0"/>
              <a:t>http</a:t>
            </a:r>
            <a:r>
              <a:rPr lang="en-US" sz="4400" b="1" dirty="0" smtClean="0"/>
              <a:t>://</a:t>
            </a:r>
            <a:r>
              <a:rPr lang="en-US" sz="4400" b="1" dirty="0" smtClean="0">
                <a:solidFill>
                  <a:srgbClr val="FF0000"/>
                </a:solidFill>
              </a:rPr>
              <a:t>interneturok.ru</a:t>
            </a:r>
            <a:r>
              <a:rPr lang="ru-RU" sz="4400" dirty="0" smtClean="0"/>
              <a:t> </a:t>
            </a:r>
            <a:r>
              <a:rPr lang="ru-RU" sz="3200" dirty="0" smtClean="0"/>
              <a:t>видео-уроки по физике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t="6730" b="7692"/>
          <a:stretch>
            <a:fillRect/>
          </a:stretch>
        </p:blipFill>
        <p:spPr bwMode="auto">
          <a:xfrm>
            <a:off x="0" y="0"/>
            <a:ext cx="917482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031" t="10934" r="23813" b="33333"/>
          <a:stretch>
            <a:fillRect/>
          </a:stretch>
        </p:blipFill>
        <p:spPr bwMode="auto">
          <a:xfrm>
            <a:off x="0" y="620688"/>
            <a:ext cx="9110611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t="6731" b="11538"/>
          <a:stretch>
            <a:fillRect/>
          </a:stretch>
        </p:blipFill>
        <p:spPr bwMode="auto">
          <a:xfrm>
            <a:off x="0" y="0"/>
            <a:ext cx="919779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24219" t="6944" r="25781" b="26389"/>
          <a:stretch>
            <a:fillRect/>
          </a:stretch>
        </p:blipFill>
        <p:spPr bwMode="auto">
          <a:xfrm>
            <a:off x="-64" y="0"/>
            <a:ext cx="9144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357166"/>
            <a:ext cx="857256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ЕГЭ по физике</a:t>
            </a:r>
            <a:r>
              <a:rPr lang="ru-RU" sz="2800" dirty="0" smtClean="0"/>
              <a:t> сдается добровольно и является наиболее популярным. Он </a:t>
            </a:r>
            <a:r>
              <a:rPr lang="ru-RU" sz="2800" dirty="0" smtClean="0">
                <a:solidFill>
                  <a:srgbClr val="FF0000"/>
                </a:solidFill>
              </a:rPr>
              <a:t>необходим для зачисления на многие престижные факультеты технической специализации</a:t>
            </a:r>
            <a:r>
              <a:rPr lang="ru-RU" sz="2800" dirty="0" smtClean="0"/>
              <a:t>. </a:t>
            </a:r>
          </a:p>
          <a:p>
            <a:pPr algn="just"/>
            <a:r>
              <a:rPr lang="ru-RU" sz="2800" dirty="0" smtClean="0"/>
              <a:t>	</a:t>
            </a:r>
            <a:endParaRPr lang="ru-RU" dirty="0"/>
          </a:p>
          <a:p>
            <a:r>
              <a:rPr lang="ru-RU" dirty="0" smtClean="0"/>
              <a:t>Регламент проведения тестирования, принципы составления банка заданий и основные критерии выставления баллов определяются спецификацией ФИПИ для ЕГЭ </a:t>
            </a:r>
            <a:r>
              <a:rPr lang="ru-RU" dirty="0" smtClean="0"/>
              <a:t>2016.</a:t>
            </a:r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6876256" cy="296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7158" y="214290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Внимательно читаем задание </a:t>
            </a:r>
          </a:p>
          <a:p>
            <a:pPr algn="just"/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Определяемся с</a:t>
            </a:r>
            <a:r>
              <a:rPr lang="ru-RU" sz="2800" dirty="0" smtClean="0"/>
              <a:t> разделом физики и </a:t>
            </a:r>
            <a:r>
              <a:rPr lang="ru-RU" sz="2800" dirty="0" smtClean="0">
                <a:solidFill>
                  <a:srgbClr val="FF0000"/>
                </a:solidFill>
              </a:rPr>
              <a:t>физическими явлениями </a:t>
            </a:r>
            <a:r>
              <a:rPr lang="ru-RU" sz="2800" dirty="0" smtClean="0"/>
              <a:t>(сориентироваться можно по спецификации и кодификатору – каждому вопросу соотнесен определённый раздел физики и явления)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157" y="3248805"/>
            <a:ext cx="5007843" cy="36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Например: Вопрос А1 – раздел кинематика, движение тела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67"/>
          <a:stretch>
            <a:fillRect/>
          </a:stretch>
        </p:blipFill>
        <p:spPr bwMode="auto">
          <a:xfrm>
            <a:off x="0" y="1714488"/>
            <a:ext cx="9147752" cy="237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4572008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Необходимое умение: Путь находиться как </a:t>
            </a:r>
            <a:r>
              <a:rPr lang="ru-RU" sz="2800" dirty="0" smtClean="0">
                <a:solidFill>
                  <a:srgbClr val="FF0000"/>
                </a:solidFill>
              </a:rPr>
              <a:t>площадь</a:t>
            </a:r>
            <a:r>
              <a:rPr lang="ru-RU" sz="2800" dirty="0" smtClean="0"/>
              <a:t> фигуры </a:t>
            </a:r>
            <a:r>
              <a:rPr lang="ru-RU" sz="2800" dirty="0" smtClean="0">
                <a:solidFill>
                  <a:srgbClr val="FF0000"/>
                </a:solidFill>
              </a:rPr>
              <a:t>под графиком скорости </a:t>
            </a:r>
            <a:r>
              <a:rPr lang="ru-RU" sz="2800" dirty="0" smtClean="0"/>
              <a:t>(в пределах интервала времени).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Определиться с искомой величиной, очень важно понимать, что нужно найти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71942"/>
            <a:ext cx="707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На сколько </a:t>
            </a:r>
            <a:r>
              <a:rPr lang="ru-RU" sz="2800" dirty="0" smtClean="0"/>
              <a:t>больше – это </a:t>
            </a:r>
            <a:r>
              <a:rPr lang="ru-RU" sz="2800" dirty="0" smtClean="0">
                <a:solidFill>
                  <a:srgbClr val="FF0000"/>
                </a:solidFill>
              </a:rPr>
              <a:t>разность</a:t>
            </a:r>
            <a:r>
              <a:rPr lang="ru-RU" sz="2800" dirty="0" smtClean="0"/>
              <a:t> величин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14422"/>
            <a:ext cx="898736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5072074"/>
            <a:ext cx="721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Во сколько </a:t>
            </a:r>
            <a:r>
              <a:rPr lang="ru-RU" sz="2800" dirty="0" smtClean="0"/>
              <a:t>больше – это </a:t>
            </a:r>
            <a:r>
              <a:rPr lang="ru-RU" sz="2800" dirty="0" smtClean="0">
                <a:solidFill>
                  <a:srgbClr val="FF0000"/>
                </a:solidFill>
              </a:rPr>
              <a:t>отношение</a:t>
            </a:r>
            <a:r>
              <a:rPr lang="ru-RU" sz="2800" dirty="0" smtClean="0"/>
              <a:t> величин</a:t>
            </a:r>
            <a:endParaRPr lang="ru-RU" sz="2800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929066"/>
            <a:ext cx="1592913" cy="66199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786322"/>
            <a:ext cx="500066" cy="1260166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Выяснить какие данные известны.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4357694"/>
            <a:ext cx="707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Одни представлены в тексте явно </a:t>
            </a:r>
            <a:r>
              <a:rPr lang="ru-RU" sz="2000" dirty="0"/>
              <a:t>- температура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5072074"/>
            <a:ext cx="7215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Другие завуалированы – табличные данные и постоянные </a:t>
            </a:r>
            <a:r>
              <a:rPr lang="ru-RU" sz="2000" dirty="0"/>
              <a:t>– удельная </a:t>
            </a:r>
            <a:r>
              <a:rPr lang="ru-RU" dirty="0" smtClean="0"/>
              <a:t>теплоемкость алюминия и меди</a:t>
            </a:r>
            <a:endParaRPr lang="ru-RU" sz="2800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42918"/>
            <a:ext cx="888896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Подобрать формулу содержащую искомую величину и большую часть данных в задаче величин</a:t>
            </a:r>
            <a:endParaRPr lang="ru-RU" sz="2800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03949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429132"/>
            <a:ext cx="3661632" cy="661990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5214950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Кинетическая энергия фотоэлектронов зависит от частоты и не зависит от числа фотонов </a:t>
            </a: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Если в формуле недостает данных,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 выразить их через оставшиеся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 или если это табличные данные или постоянные - взять из справочных материалов (пост. Планка)</a:t>
            </a:r>
            <a:endParaRPr lang="ru-RU" sz="2800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903949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214950"/>
            <a:ext cx="3661632" cy="661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Выразить из формулы искомую величину соблюдая правила: (</a:t>
            </a:r>
            <a:r>
              <a:rPr lang="ru-RU" sz="2800" dirty="0" smtClean="0">
                <a:solidFill>
                  <a:srgbClr val="FF0000"/>
                </a:solidFill>
              </a:rPr>
              <a:t>Пример нахождения </a:t>
            </a:r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marL="514350" indent="-514350" algn="just">
              <a:buAutoNum type="arabicPeriod"/>
            </a:pPr>
            <a:r>
              <a:rPr lang="ru-RU" sz="2400" dirty="0" smtClean="0"/>
              <a:t>Переверните формулу так чтобы искомая величина оказалась в числителе</a:t>
            </a:r>
          </a:p>
          <a:p>
            <a:pPr marL="514350" indent="-514350" algn="just">
              <a:buAutoNum type="arabicPeriod"/>
            </a:pPr>
            <a:endParaRPr lang="ru-RU" sz="2400" dirty="0" smtClean="0"/>
          </a:p>
          <a:p>
            <a:pPr marL="514350" indent="-514350" algn="just">
              <a:buAutoNum type="arabicPeriod"/>
            </a:pPr>
            <a:endParaRPr lang="ru-RU" sz="2400" dirty="0" smtClean="0"/>
          </a:p>
          <a:p>
            <a:pPr marL="514350" indent="-514350" algn="just">
              <a:buAutoNum type="arabicPeriod"/>
            </a:pPr>
            <a:endParaRPr lang="ru-RU" sz="2400" dirty="0"/>
          </a:p>
          <a:p>
            <a:pPr marL="514350" indent="-514350" algn="just">
              <a:buAutoNum type="arabicPeriod"/>
            </a:pPr>
            <a:r>
              <a:rPr lang="ru-RU" sz="2400" dirty="0" smtClean="0"/>
              <a:t>Соблюдая приоритет действий сократите обратными действиями все величины рядом с искомой</a:t>
            </a:r>
          </a:p>
          <a:p>
            <a:pPr marL="514350" indent="-514350" algn="just">
              <a:buAutoNum type="arabicPeriod"/>
            </a:pPr>
            <a:endParaRPr lang="ru-RU" sz="2400" dirty="0" smtClean="0"/>
          </a:p>
          <a:p>
            <a:pPr marL="514350" indent="-514350" algn="just">
              <a:buAutoNum type="arabicPeriod"/>
            </a:pPr>
            <a:endParaRPr lang="ru-RU" sz="2400" dirty="0" smtClean="0"/>
          </a:p>
          <a:p>
            <a:pPr marL="514350" indent="-514350" algn="just">
              <a:buAutoNum type="arabicPeriod"/>
            </a:pPr>
            <a:endParaRPr lang="ru-RU" sz="2400" dirty="0"/>
          </a:p>
          <a:p>
            <a:pPr marL="514350" indent="-514350" algn="just">
              <a:buAutoNum type="arabicPeriod"/>
            </a:pPr>
            <a:r>
              <a:rPr lang="ru-RU" sz="2400" dirty="0" smtClean="0"/>
              <a:t>Чтобы не нарушить равенство делайте одинаковые действия с обоими сторонами равенства</a:t>
            </a:r>
            <a:endParaRPr lang="ru-RU" sz="2400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928802"/>
            <a:ext cx="1571636" cy="866003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000240"/>
            <a:ext cx="1500198" cy="861500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706614"/>
            <a:ext cx="2746668" cy="1008270"/>
          </a:xfrm>
          <a:prstGeom prst="rect">
            <a:avLst/>
          </a:prstGeom>
          <a:noFill/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714752"/>
            <a:ext cx="1696187" cy="908060"/>
          </a:xfrm>
          <a:prstGeom prst="rect">
            <a:avLst/>
          </a:prstGeom>
          <a:noFill/>
        </p:spPr>
      </p:pic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6998" y="5572140"/>
            <a:ext cx="3566506" cy="1000132"/>
          </a:xfrm>
          <a:prstGeom prst="rect">
            <a:avLst/>
          </a:prstGeom>
          <a:noFill/>
        </p:spPr>
      </p:pic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463179"/>
            <a:ext cx="2071702" cy="1109093"/>
          </a:xfrm>
          <a:prstGeom prst="rect">
            <a:avLst/>
          </a:prstGeom>
          <a:noFill/>
        </p:spPr>
      </p:pic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Прежде чем подставлять числовые данные в формулу, убедитесь, что они выражены в основных единицах измерения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Это достаточно просто сделать если знаешь на что заменить приставку</a:t>
            </a:r>
          </a:p>
          <a:p>
            <a:pPr algn="just"/>
            <a:endParaRPr lang="ru-RU" sz="2800" dirty="0"/>
          </a:p>
          <a:p>
            <a:pPr algn="just"/>
            <a:r>
              <a:rPr lang="ru-RU" sz="4000" dirty="0"/>
              <a:t>5</a:t>
            </a:r>
            <a:r>
              <a:rPr lang="ru-RU" sz="4000" dirty="0" smtClean="0"/>
              <a:t> см = 5*10</a:t>
            </a:r>
            <a:r>
              <a:rPr lang="ru-RU" sz="4000" baseline="30000" dirty="0" smtClean="0"/>
              <a:t>-2</a:t>
            </a:r>
            <a:r>
              <a:rPr lang="ru-RU" sz="4000" dirty="0" smtClean="0"/>
              <a:t> м</a:t>
            </a:r>
          </a:p>
          <a:p>
            <a:pPr algn="just"/>
            <a:endParaRPr lang="ru-RU" sz="4000" dirty="0" smtClean="0"/>
          </a:p>
          <a:p>
            <a:pPr algn="just"/>
            <a:r>
              <a:rPr lang="ru-RU" sz="4000" dirty="0" smtClean="0"/>
              <a:t>5 см</a:t>
            </a:r>
            <a:r>
              <a:rPr lang="ru-RU" sz="4000" baseline="30000" dirty="0" smtClean="0"/>
              <a:t>2</a:t>
            </a:r>
            <a:r>
              <a:rPr lang="ru-RU" sz="4000" dirty="0" smtClean="0"/>
              <a:t>=5*с</a:t>
            </a:r>
            <a:r>
              <a:rPr lang="ru-RU" sz="4000" baseline="30000" dirty="0" smtClean="0"/>
              <a:t>2</a:t>
            </a:r>
            <a:r>
              <a:rPr lang="ru-RU" sz="4000" dirty="0" smtClean="0"/>
              <a:t>м</a:t>
            </a:r>
            <a:r>
              <a:rPr lang="ru-RU" sz="4000" baseline="30000" dirty="0" smtClean="0"/>
              <a:t>2</a:t>
            </a:r>
            <a:r>
              <a:rPr lang="ru-RU" sz="4000" dirty="0" smtClean="0"/>
              <a:t>= 5*(10</a:t>
            </a:r>
            <a:r>
              <a:rPr lang="ru-RU" sz="4000" baseline="30000" dirty="0" smtClean="0"/>
              <a:t>-2</a:t>
            </a:r>
            <a:r>
              <a:rPr lang="ru-RU" sz="4000" dirty="0" smtClean="0"/>
              <a:t>)</a:t>
            </a:r>
            <a:r>
              <a:rPr lang="ru-RU" sz="4000" baseline="30000" dirty="0" smtClean="0"/>
              <a:t>2</a:t>
            </a:r>
            <a:r>
              <a:rPr lang="ru-RU" sz="4000" dirty="0" smtClean="0"/>
              <a:t>м</a:t>
            </a:r>
            <a:r>
              <a:rPr lang="ru-RU" sz="4000" baseline="30000" dirty="0" smtClean="0"/>
              <a:t>2</a:t>
            </a:r>
            <a:r>
              <a:rPr lang="ru-RU" sz="4000" dirty="0" smtClean="0"/>
              <a:t> = 5*10</a:t>
            </a:r>
            <a:r>
              <a:rPr lang="ru-RU" sz="4000" baseline="30000" dirty="0" smtClean="0"/>
              <a:t>-4</a:t>
            </a:r>
            <a:r>
              <a:rPr lang="ru-RU" sz="4000" dirty="0" smtClean="0"/>
              <a:t> м</a:t>
            </a:r>
            <a:r>
              <a:rPr lang="ru-RU" sz="4000" baseline="30000" dirty="0" smtClean="0"/>
              <a:t>2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602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При расчетах с очень большими или очень маленькими числами (когда разряд чисел значительно превышает разрядность калькулятора) их нужно представлять в таком формате, чтобы иметь возможность пользоваться калькулятором при расчетах.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Показатель степени равен количеству знаков на которое перенесена запятая</a:t>
            </a:r>
          </a:p>
          <a:p>
            <a:pPr algn="just"/>
            <a:endParaRPr lang="ru-RU" sz="2800" baseline="30000" dirty="0"/>
          </a:p>
          <a:p>
            <a:pPr algn="just"/>
            <a:r>
              <a:rPr lang="ru-RU" sz="2800" dirty="0" smtClean="0"/>
              <a:t>70000000000000000000000000=7*10</a:t>
            </a:r>
            <a:r>
              <a:rPr lang="ru-RU" sz="2800" baseline="30000" dirty="0" smtClean="0"/>
              <a:t>25</a:t>
            </a:r>
          </a:p>
          <a:p>
            <a:pPr algn="just"/>
            <a:endParaRPr lang="ru-RU" sz="2800" baseline="30000" dirty="0" smtClean="0"/>
          </a:p>
          <a:p>
            <a:pPr algn="just"/>
            <a:r>
              <a:rPr lang="ru-RU" sz="2800" dirty="0" smtClean="0"/>
              <a:t>0,0000000000000000000000007=7*10</a:t>
            </a:r>
            <a:r>
              <a:rPr lang="ru-RU" sz="2800" baseline="30000" dirty="0" smtClean="0"/>
              <a:t>-25</a:t>
            </a:r>
            <a:endParaRPr lang="ru-RU" sz="4000" baseline="30000" dirty="0" smtClean="0"/>
          </a:p>
          <a:p>
            <a:pPr algn="just"/>
            <a:endParaRPr lang="ru-RU" sz="4000" dirty="0" smtClean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авая круглая скобка 19"/>
          <p:cNvSpPr/>
          <p:nvPr/>
        </p:nvSpPr>
        <p:spPr>
          <a:xfrm rot="5400000">
            <a:off x="2786050" y="3357562"/>
            <a:ext cx="214314" cy="4500594"/>
          </a:xfrm>
          <a:prstGeom prst="rightBracket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4" name="Правая круглая скобка 23"/>
          <p:cNvSpPr/>
          <p:nvPr/>
        </p:nvSpPr>
        <p:spPr>
          <a:xfrm rot="16200000" flipH="1">
            <a:off x="2786050" y="2643182"/>
            <a:ext cx="214314" cy="4500594"/>
          </a:xfrm>
          <a:prstGeom prst="rightBracket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0298" y="564357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25</a:t>
            </a:r>
            <a:endParaRPr lang="ru-RU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При расчетах с очень большими или очень маленькими числами расчеты с числами делают отдельно на калькуляторе, а показатель степени у десяток рассчитывают устно (умножение и деление)</a:t>
            </a:r>
          </a:p>
          <a:p>
            <a:pPr algn="just"/>
            <a:endParaRPr lang="ru-RU" sz="2800" dirty="0" smtClean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2348880"/>
            <a:ext cx="8600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7*10</a:t>
            </a:r>
            <a:r>
              <a:rPr lang="ru-RU" sz="3600" baseline="30000" dirty="0" smtClean="0"/>
              <a:t>25 </a:t>
            </a:r>
            <a:r>
              <a:rPr lang="ru-RU" sz="3600" dirty="0" smtClean="0"/>
              <a:t>   *   5*10</a:t>
            </a:r>
            <a:r>
              <a:rPr lang="ru-RU" sz="3600" baseline="30000" dirty="0" smtClean="0"/>
              <a:t>15  </a:t>
            </a:r>
            <a:r>
              <a:rPr lang="ru-RU" sz="3600" dirty="0" smtClean="0"/>
              <a:t>=</a:t>
            </a:r>
            <a:r>
              <a:rPr lang="ru-RU" sz="3600" dirty="0" smtClean="0"/>
              <a:t> </a:t>
            </a:r>
            <a:r>
              <a:rPr lang="ru-RU" sz="3600" dirty="0" smtClean="0"/>
              <a:t>(7*5) *10</a:t>
            </a:r>
            <a:r>
              <a:rPr lang="ru-RU" sz="3600" baseline="30000" dirty="0" smtClean="0"/>
              <a:t>25+15 </a:t>
            </a:r>
            <a:r>
              <a:rPr lang="ru-RU" sz="3600" dirty="0" smtClean="0"/>
              <a:t>=35 * 10</a:t>
            </a:r>
            <a:r>
              <a:rPr lang="ru-RU" sz="3600" baseline="30000" dirty="0" smtClean="0"/>
              <a:t>40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17921" y="4941168"/>
            <a:ext cx="8626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(7*10</a:t>
            </a:r>
            <a:r>
              <a:rPr lang="ru-RU" sz="3600" baseline="30000" dirty="0" smtClean="0"/>
              <a:t>25 </a:t>
            </a:r>
            <a:r>
              <a:rPr lang="ru-RU" sz="3600" dirty="0" smtClean="0"/>
              <a:t>) / (5*10</a:t>
            </a:r>
            <a:r>
              <a:rPr lang="ru-RU" sz="3600" baseline="30000" dirty="0" smtClean="0"/>
              <a:t>15 </a:t>
            </a:r>
            <a:r>
              <a:rPr lang="ru-RU" sz="3600" dirty="0" smtClean="0"/>
              <a:t>)= (7/5) </a:t>
            </a:r>
            <a:r>
              <a:rPr lang="ru-RU" sz="3600" dirty="0" smtClean="0"/>
              <a:t>*</a:t>
            </a:r>
            <a:r>
              <a:rPr lang="ru-RU" sz="3600" dirty="0" smtClean="0"/>
              <a:t>10</a:t>
            </a:r>
            <a:r>
              <a:rPr lang="ru-RU" sz="3600" baseline="30000" dirty="0" smtClean="0"/>
              <a:t>25-15 </a:t>
            </a:r>
            <a:r>
              <a:rPr lang="ru-RU" sz="3600" dirty="0" smtClean="0"/>
              <a:t>=1,4 </a:t>
            </a:r>
            <a:r>
              <a:rPr lang="ru-RU" sz="3600" dirty="0" smtClean="0"/>
              <a:t>* </a:t>
            </a:r>
            <a:r>
              <a:rPr lang="ru-RU" sz="3600" dirty="0" smtClean="0"/>
              <a:t>10</a:t>
            </a:r>
            <a:r>
              <a:rPr lang="ru-RU" sz="3600" baseline="30000" dirty="0" smtClean="0"/>
              <a:t>10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763688" y="3717032"/>
            <a:ext cx="2421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 калькуляторе</a:t>
            </a:r>
            <a:endParaRPr lang="ru-RU" sz="2400" b="1" dirty="0"/>
          </a:p>
        </p:txBody>
      </p:sp>
      <p:cxnSp>
        <p:nvCxnSpPr>
          <p:cNvPr id="24" name="Прямая со стрелкой 23"/>
          <p:cNvCxnSpPr>
            <a:endCxn id="20" idx="2"/>
          </p:cNvCxnSpPr>
          <p:nvPr/>
        </p:nvCxnSpPr>
        <p:spPr>
          <a:xfrm flipV="1">
            <a:off x="3923928" y="2995211"/>
            <a:ext cx="771824" cy="7938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995936" y="4149080"/>
            <a:ext cx="936104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24328" y="3717032"/>
            <a:ext cx="91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устно</a:t>
            </a:r>
            <a:endParaRPr lang="ru-RU" sz="24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6444208" y="2852936"/>
            <a:ext cx="1152128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6588224" y="4149080"/>
            <a:ext cx="1080120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357166"/>
            <a:ext cx="857256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Структура ЕГЭ по физике </a:t>
            </a:r>
            <a:r>
              <a:rPr lang="ru-RU" sz="3200" dirty="0" smtClean="0"/>
              <a:t>2016 </a:t>
            </a:r>
            <a:r>
              <a:rPr lang="ru-RU" sz="3200" dirty="0" smtClean="0"/>
              <a:t>года:</a:t>
            </a:r>
          </a:p>
          <a:p>
            <a:r>
              <a:rPr lang="ru-RU" sz="2800" i="1" dirty="0" smtClean="0"/>
              <a:t>Часть 1 содержит </a:t>
            </a:r>
            <a:r>
              <a:rPr lang="ru-RU" sz="2800" i="1" dirty="0" smtClean="0">
                <a:solidFill>
                  <a:srgbClr val="FF0000"/>
                </a:solidFill>
              </a:rPr>
              <a:t>24 задания</a:t>
            </a:r>
            <a:r>
              <a:rPr lang="ru-RU" sz="2800" i="1" dirty="0" smtClean="0"/>
              <a:t>, </a:t>
            </a:r>
            <a:r>
              <a:rPr lang="ru-RU" sz="2400" i="1" dirty="0" smtClean="0"/>
              <a:t>из которых </a:t>
            </a:r>
            <a:r>
              <a:rPr lang="ru-RU" sz="2400" i="1" dirty="0" smtClean="0">
                <a:solidFill>
                  <a:srgbClr val="FF0000"/>
                </a:solidFill>
              </a:rPr>
              <a:t>девять</a:t>
            </a:r>
            <a:r>
              <a:rPr lang="ru-RU" sz="2400" i="1" dirty="0" smtClean="0"/>
              <a:t> заданий с выбором и </a:t>
            </a:r>
            <a:r>
              <a:rPr lang="ru-RU" sz="2400" i="1" dirty="0" smtClean="0"/>
              <a:t>записью </a:t>
            </a:r>
            <a:r>
              <a:rPr lang="ru-RU" sz="2400" i="1" dirty="0" smtClean="0"/>
              <a:t>номера правильного ответа и </a:t>
            </a:r>
            <a:r>
              <a:rPr lang="ru-RU" sz="2400" i="1" dirty="0" smtClean="0">
                <a:solidFill>
                  <a:srgbClr val="FF0000"/>
                </a:solidFill>
              </a:rPr>
              <a:t>15 заданий </a:t>
            </a:r>
            <a:r>
              <a:rPr lang="ru-RU" sz="2400" i="1" dirty="0" smtClean="0"/>
              <a:t>с кратким ответом, в том числе </a:t>
            </a:r>
            <a:r>
              <a:rPr lang="ru-RU" sz="2400" i="1" dirty="0" smtClean="0"/>
              <a:t>задания  с </a:t>
            </a:r>
            <a:r>
              <a:rPr lang="ru-RU" sz="2400" i="1" dirty="0" smtClean="0"/>
              <a:t>самостоятельной записью ответа в виде числа, а также задания на </a:t>
            </a:r>
            <a:r>
              <a:rPr lang="ru-RU" sz="2400" i="1" dirty="0" smtClean="0"/>
              <a:t>установление </a:t>
            </a:r>
            <a:r>
              <a:rPr lang="ru-RU" sz="2400" i="1" dirty="0" smtClean="0"/>
              <a:t>соответствия и множественный выбор, в </a:t>
            </a:r>
            <a:r>
              <a:rPr lang="ru-RU" sz="2400" i="1" dirty="0" smtClean="0"/>
              <a:t>которых </a:t>
            </a:r>
            <a:r>
              <a:rPr lang="ru-RU" sz="2400" i="1" dirty="0" smtClean="0"/>
              <a:t>ответы необходимо </a:t>
            </a:r>
            <a:r>
              <a:rPr lang="ru-RU" sz="2400" i="1" dirty="0" smtClean="0"/>
              <a:t>записать </a:t>
            </a:r>
            <a:r>
              <a:rPr lang="ru-RU" sz="2400" i="1" dirty="0" smtClean="0"/>
              <a:t>в виде последовательности цифр. </a:t>
            </a:r>
            <a:endParaRPr lang="ru-RU" sz="2800" i="1" dirty="0" smtClean="0"/>
          </a:p>
          <a:p>
            <a:r>
              <a:rPr lang="ru-RU" sz="2800" i="1" dirty="0" smtClean="0"/>
              <a:t>Часть 2  содержит  </a:t>
            </a:r>
            <a:r>
              <a:rPr lang="ru-RU" sz="2800" i="1" dirty="0" smtClean="0">
                <a:solidFill>
                  <a:srgbClr val="FF0000"/>
                </a:solidFill>
              </a:rPr>
              <a:t>восемь  заданий</a:t>
            </a:r>
            <a:r>
              <a:rPr lang="ru-RU" sz="2800" i="1" dirty="0" smtClean="0"/>
              <a:t>,  </a:t>
            </a:r>
            <a:r>
              <a:rPr lang="ru-RU" sz="2400" i="1" dirty="0" smtClean="0"/>
              <a:t>объединенных  общим  видом  деятельности –  решение  задач. Из  них</a:t>
            </a:r>
            <a:r>
              <a:rPr lang="ru-RU" sz="2000" i="1" dirty="0" smtClean="0"/>
              <a:t> </a:t>
            </a: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FF0000"/>
                </a:solidFill>
              </a:rPr>
              <a:t>три  задания</a:t>
            </a:r>
            <a:r>
              <a:rPr lang="ru-RU" sz="2800" i="1" dirty="0" smtClean="0"/>
              <a:t>  с  кратким  ответом (25–27)  и  </a:t>
            </a:r>
            <a:r>
              <a:rPr lang="ru-RU" sz="2800" i="1" dirty="0" smtClean="0">
                <a:solidFill>
                  <a:srgbClr val="FF0000"/>
                </a:solidFill>
              </a:rPr>
              <a:t>пять </a:t>
            </a:r>
            <a:r>
              <a:rPr lang="ru-RU" sz="2800" i="1" dirty="0" smtClean="0">
                <a:solidFill>
                  <a:srgbClr val="FF0000"/>
                </a:solidFill>
              </a:rPr>
              <a:t>заданий</a:t>
            </a:r>
            <a:r>
              <a:rPr lang="ru-RU" sz="2800" i="1" dirty="0" smtClean="0"/>
              <a:t> </a:t>
            </a:r>
            <a:r>
              <a:rPr lang="ru-RU" sz="2800" i="1" dirty="0" smtClean="0"/>
              <a:t>(28–32), </a:t>
            </a:r>
            <a:r>
              <a:rPr lang="ru-RU" sz="2400" i="1" dirty="0" smtClean="0"/>
              <a:t>для которых необходимо привести развернутый ответ. </a:t>
            </a:r>
            <a:endParaRPr lang="ru-RU" sz="2000" i="1" dirty="0" smtClean="0"/>
          </a:p>
          <a:p>
            <a:r>
              <a:rPr lang="ru-RU" dirty="0" smtClean="0"/>
              <a:t>На </a:t>
            </a:r>
            <a:r>
              <a:rPr lang="ru-RU" dirty="0" smtClean="0"/>
              <a:t>выполнение работы предоставляется </a:t>
            </a:r>
            <a:r>
              <a:rPr lang="ru-RU" sz="3200" b="1" dirty="0" smtClean="0">
                <a:solidFill>
                  <a:srgbClr val="FF0000"/>
                </a:solidFill>
              </a:rPr>
              <a:t>235 минут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357166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	Один из важнейших аспектов</a:t>
            </a:r>
            <a:r>
              <a:rPr lang="ru-RU" sz="2800" dirty="0" smtClean="0"/>
              <a:t>, на который необходимо обратить внимание при работе с демоверсией – это </a:t>
            </a:r>
            <a:r>
              <a:rPr lang="ru-RU" sz="2800" b="1" dirty="0" smtClean="0">
                <a:solidFill>
                  <a:srgbClr val="FF0000"/>
                </a:solidFill>
              </a:rPr>
              <a:t>скорость выполнения заданий</a:t>
            </a:r>
            <a:r>
              <a:rPr lang="ru-RU" sz="2800" dirty="0" smtClean="0"/>
              <a:t>. </a:t>
            </a:r>
          </a:p>
          <a:p>
            <a:pPr algn="just"/>
            <a:r>
              <a:rPr lang="ru-RU" sz="2800" dirty="0" smtClean="0"/>
              <a:t>	Необходимо научиться стабильно выполнять первые две части теста на хороший результат, а также решать самые простые задачи с выбором ответа. </a:t>
            </a:r>
          </a:p>
          <a:p>
            <a:pPr algn="just"/>
            <a:r>
              <a:rPr lang="ru-RU" sz="2800" dirty="0" smtClean="0"/>
              <a:t>	Тем, кто претендует на </a:t>
            </a:r>
            <a:r>
              <a:rPr lang="ru-RU" sz="2800" dirty="0" smtClean="0">
                <a:solidFill>
                  <a:srgbClr val="FF0000"/>
                </a:solidFill>
              </a:rPr>
              <a:t>высокий балл</a:t>
            </a:r>
            <a:r>
              <a:rPr lang="ru-RU" sz="2800" dirty="0" smtClean="0"/>
              <a:t>, нужно наработать навыки </a:t>
            </a:r>
            <a:r>
              <a:rPr lang="ru-RU" sz="2800" dirty="0" smtClean="0">
                <a:solidFill>
                  <a:srgbClr val="FF0000"/>
                </a:solidFill>
              </a:rPr>
              <a:t>решения заданий части С1-С3</a:t>
            </a:r>
            <a:r>
              <a:rPr lang="ru-RU" sz="2800" dirty="0" smtClean="0"/>
              <a:t>, а также как можно тщательней разобраться в принципах выполнения </a:t>
            </a:r>
            <a:r>
              <a:rPr lang="ru-RU" sz="2800" dirty="0" smtClean="0">
                <a:solidFill>
                  <a:srgbClr val="FF0000"/>
                </a:solidFill>
              </a:rPr>
              <a:t>наиболее сложных задач С4-С6</a:t>
            </a:r>
            <a:r>
              <a:rPr lang="ru-RU" sz="2800" dirty="0" smtClean="0"/>
              <a:t>. </a:t>
            </a:r>
          </a:p>
          <a:p>
            <a:pPr algn="just"/>
            <a:r>
              <a:rPr lang="ru-RU" sz="2800" dirty="0" smtClean="0"/>
              <a:t>	В случае нехватки времени необходимо сделать наиболее простые из них.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357166"/>
            <a:ext cx="857256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ЕГЭ по физике проверяет знания таких разделов, как: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«Механика»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smtClean="0"/>
              <a:t>- включает в себя кинематику, динамику, статику, законы сохранения энергии и импульса, механические колебания и волны;</a:t>
            </a:r>
            <a:endParaRPr lang="ru-RU" sz="2000" dirty="0" smtClean="0"/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«Молекулярная физика и термодинамика»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smtClean="0"/>
              <a:t>- рассматривает темы, связанные со строением вещества и тепловыми процессами: идеальный газ, влажность, изменение агрегатных состояний, вопросы термодинамики;</a:t>
            </a:r>
            <a:endParaRPr lang="ru-RU" sz="2000" dirty="0" smtClean="0"/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«Электродинамика»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smtClean="0"/>
              <a:t>- объединяет вопросы, посвященные электромагнитным взаимодействиям – электростатика, законы постоянного тока, магнитное поле, явление электромагнитной индукции, электромагнитные колебания и волны;</a:t>
            </a:r>
            <a:endParaRPr lang="ru-RU" sz="2000" dirty="0" smtClean="0"/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«Основы специальной теории относительности»</a:t>
            </a:r>
            <a:r>
              <a:rPr lang="ru-RU" sz="2000" i="1" dirty="0" smtClean="0"/>
              <a:t> - очень короткая тема, выделенная в отдельный раздел;</a:t>
            </a:r>
            <a:endParaRPr lang="ru-RU" sz="2000" dirty="0" smtClean="0"/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«Квантовая физика»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smtClean="0"/>
              <a:t>- раздел, который включает в себя как непосредственно квантовую физику: фотоны, явление фотоэффекта, так и вопросы атомной и ядерной физики.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35824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Подготовка к ЕГЭ по физике: семь основных ошибок</a:t>
            </a:r>
          </a:p>
          <a:p>
            <a:pPr algn="just"/>
            <a:r>
              <a:rPr lang="ru-RU" sz="3600" dirty="0" smtClean="0"/>
              <a:t>Каждый год приходится наблюдать одни и те же ошибки, которые совершают школьники и их родители при подготовке к ЕГЭ по физике.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35824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Ошибка первая</a:t>
            </a:r>
            <a:r>
              <a:rPr lang="ru-RU" sz="3600" dirty="0" smtClean="0"/>
              <a:t>. </a:t>
            </a:r>
          </a:p>
          <a:p>
            <a:pPr algn="just"/>
            <a:r>
              <a:rPr lang="ru-RU" sz="3600" dirty="0" smtClean="0"/>
              <a:t>Спохватиться за месяц-другой до ЕГЭ. </a:t>
            </a:r>
            <a:r>
              <a:rPr lang="ru-RU" sz="3600" dirty="0" smtClean="0">
                <a:solidFill>
                  <a:srgbClr val="FF0000"/>
                </a:solidFill>
              </a:rPr>
              <a:t>Считать, что </a:t>
            </a:r>
            <a:r>
              <a:rPr lang="ru-RU" sz="3600" dirty="0" smtClean="0"/>
              <a:t>этого количества </a:t>
            </a:r>
            <a:r>
              <a:rPr lang="ru-RU" sz="3600" dirty="0" smtClean="0">
                <a:solidFill>
                  <a:srgbClr val="FF0000"/>
                </a:solidFill>
              </a:rPr>
              <a:t>времени хватит на подготовку</a:t>
            </a:r>
            <a:r>
              <a:rPr lang="ru-RU" sz="3600" dirty="0" smtClean="0"/>
              <a:t>.</a:t>
            </a:r>
          </a:p>
          <a:p>
            <a:pPr algn="just"/>
            <a:r>
              <a:rPr lang="ru-RU" sz="3600" dirty="0" smtClean="0"/>
              <a:t>На самом деле начинать готовиться надо осенью в 11 классе, не позже. Очень велик объем материала, очень многим вещам предстоит научиться. Перед нами </a:t>
            </a:r>
            <a:r>
              <a:rPr lang="ru-RU" sz="3600" dirty="0" smtClean="0">
                <a:solidFill>
                  <a:srgbClr val="FF0000"/>
                </a:solidFill>
              </a:rPr>
              <a:t>пятилетний курс физики</a:t>
            </a:r>
            <a:r>
              <a:rPr lang="ru-RU" sz="3600" dirty="0" smtClean="0"/>
              <a:t>! Курс, требующий глубокого понимания теории и развитых навыков решения задач.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3582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Ошибка вторая</a:t>
            </a:r>
            <a:r>
              <a:rPr lang="ru-RU" sz="2800" dirty="0" smtClean="0"/>
              <a:t>.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Полагаться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на</a:t>
            </a:r>
            <a:r>
              <a:rPr lang="ru-RU" sz="2800" dirty="0" smtClean="0"/>
              <a:t> хорошие школьные оценки и ничего не предпринимать. Зачем прикладывать дополнительные усилия, если и так всё идет хорошо?</a:t>
            </a:r>
          </a:p>
          <a:p>
            <a:r>
              <a:rPr lang="ru-RU" sz="2800" dirty="0" smtClean="0"/>
              <a:t>На самом деле </a:t>
            </a:r>
            <a:r>
              <a:rPr lang="ru-RU" sz="2800" dirty="0" smtClean="0">
                <a:solidFill>
                  <a:srgbClr val="FF0000"/>
                </a:solidFill>
              </a:rPr>
              <a:t>школьные четверки-пятёрки</a:t>
            </a:r>
            <a:r>
              <a:rPr lang="ru-RU" sz="2800" dirty="0" smtClean="0"/>
              <a:t> — лишь иллюзия знаний. Ученик ответил на школьном уроке параграф, получил пятёрку и назавтра все забыл. Ну и какой толк от этих пятёрок?</a:t>
            </a:r>
          </a:p>
          <a:p>
            <a:r>
              <a:rPr lang="ru-RU" sz="2800" dirty="0" smtClean="0"/>
              <a:t>Такой отличник не научен самому главному: решать физические задачи. Как следствие, на объективном и беспристрастном </a:t>
            </a:r>
            <a:r>
              <a:rPr lang="ru-RU" sz="2800" dirty="0" smtClean="0">
                <a:solidFill>
                  <a:srgbClr val="FF0000"/>
                </a:solidFill>
              </a:rPr>
              <a:t>ЕГЭ по физике</a:t>
            </a:r>
            <a:r>
              <a:rPr lang="ru-RU" sz="2800" dirty="0" smtClean="0"/>
              <a:t>, который </a:t>
            </a:r>
            <a:r>
              <a:rPr lang="ru-RU" sz="2800" dirty="0" smtClean="0">
                <a:solidFill>
                  <a:srgbClr val="FF0000"/>
                </a:solidFill>
              </a:rPr>
              <a:t>почти целиком состоит из задач</a:t>
            </a:r>
            <a:r>
              <a:rPr lang="ru-RU" sz="2800" dirty="0" smtClean="0"/>
              <a:t>, результат нашего отличника окажется удручающим.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83582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Ошибка третья</a:t>
            </a:r>
            <a:r>
              <a:rPr lang="ru-RU" sz="2800" dirty="0" smtClean="0"/>
              <a:t>. </a:t>
            </a:r>
          </a:p>
          <a:p>
            <a:pPr algn="just"/>
            <a:r>
              <a:rPr lang="ru-RU" sz="2800" dirty="0" smtClean="0"/>
              <a:t>Ограничиться вузовскими подготовительными курсами. </a:t>
            </a:r>
            <a:r>
              <a:rPr lang="ru-RU" sz="2800" dirty="0" smtClean="0">
                <a:solidFill>
                  <a:srgbClr val="FF0000"/>
                </a:solidFill>
              </a:rPr>
              <a:t>Думать, что вузовские курсы гарантируют высокий результат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Печальный опыт учеников, показывает, что там работают с группой, а не с каждым школьником в отдельности. Идёт </a:t>
            </a:r>
            <a:r>
              <a:rPr lang="ru-RU" sz="2800" dirty="0" smtClean="0">
                <a:solidFill>
                  <a:srgbClr val="FF0000"/>
                </a:solidFill>
              </a:rPr>
              <a:t>обычное </a:t>
            </a:r>
            <a:r>
              <a:rPr lang="ru-RU" sz="2800" dirty="0" err="1" smtClean="0">
                <a:solidFill>
                  <a:srgbClr val="FF0000"/>
                </a:solidFill>
              </a:rPr>
              <a:t>начитывание</a:t>
            </a:r>
            <a:r>
              <a:rPr lang="ru-RU" sz="2800" dirty="0" smtClean="0">
                <a:solidFill>
                  <a:srgbClr val="FF0000"/>
                </a:solidFill>
              </a:rPr>
              <a:t> материала</a:t>
            </a:r>
            <a:r>
              <a:rPr lang="ru-RU" sz="2800" dirty="0" smtClean="0"/>
              <a:t>. Если ученик что-то не понял, пробел так и останется. Лектор идет дальше, а </a:t>
            </a:r>
            <a:r>
              <a:rPr lang="ru-RU" sz="2800" dirty="0" smtClean="0">
                <a:solidFill>
                  <a:srgbClr val="FF0000"/>
                </a:solidFill>
              </a:rPr>
              <a:t>пробелы постепенно накапливаются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Наконец, через полгода посещения этих курсов выясняется, что знаний как не было, так и нет. При этом драгоценное время упущено, и поправить ситуацию нелегко.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905</Words>
  <Application>Microsoft Office PowerPoint</Application>
  <PresentationFormat>Экран (4:3)</PresentationFormat>
  <Paragraphs>108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ЕГЭ по физике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59</cp:revision>
  <dcterms:created xsi:type="dcterms:W3CDTF">2013-12-20T16:09:31Z</dcterms:created>
  <dcterms:modified xsi:type="dcterms:W3CDTF">2015-12-30T10:02:33Z</dcterms:modified>
</cp:coreProperties>
</file>