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  <p:sldMasterId id="2147483680" r:id="rId2"/>
    <p:sldMasterId id="2147483682" r:id="rId3"/>
  </p:sldMasterIdLst>
  <p:sldIdLst>
    <p:sldId id="266" r:id="rId4"/>
    <p:sldId id="257" r:id="rId5"/>
    <p:sldId id="307" r:id="rId6"/>
    <p:sldId id="304" r:id="rId7"/>
    <p:sldId id="284" r:id="rId8"/>
    <p:sldId id="285" r:id="rId9"/>
    <p:sldId id="283" r:id="rId10"/>
    <p:sldId id="287" r:id="rId11"/>
    <p:sldId id="306" r:id="rId12"/>
    <p:sldId id="309" r:id="rId13"/>
    <p:sldId id="310" r:id="rId14"/>
    <p:sldId id="311" r:id="rId15"/>
    <p:sldId id="312" r:id="rId16"/>
    <p:sldId id="313" r:id="rId17"/>
    <p:sldId id="314" r:id="rId18"/>
    <p:sldId id="267" r:id="rId19"/>
    <p:sldId id="265" r:id="rId20"/>
    <p:sldId id="290" r:id="rId21"/>
    <p:sldId id="293" r:id="rId22"/>
    <p:sldId id="295" r:id="rId23"/>
    <p:sldId id="296" r:id="rId24"/>
    <p:sldId id="274" r:id="rId25"/>
    <p:sldId id="276" r:id="rId26"/>
    <p:sldId id="279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000" i="1" kern="1200">
        <a:solidFill>
          <a:srgbClr val="00FF00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i="1" kern="1200">
        <a:solidFill>
          <a:srgbClr val="00FF00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i="1" kern="1200">
        <a:solidFill>
          <a:srgbClr val="00FF00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i="1" kern="1200">
        <a:solidFill>
          <a:srgbClr val="00FF00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i="1" kern="1200">
        <a:solidFill>
          <a:srgbClr val="00FF00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000" i="1" kern="1200">
        <a:solidFill>
          <a:srgbClr val="00FF00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000" i="1" kern="1200">
        <a:solidFill>
          <a:srgbClr val="00FF00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000" i="1" kern="1200">
        <a:solidFill>
          <a:srgbClr val="00FF00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000" i="1" kern="1200">
        <a:solidFill>
          <a:srgbClr val="00FF00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F808"/>
    <a:srgbClr val="DAD505"/>
    <a:srgbClr val="EDED05"/>
    <a:srgbClr val="FFFF00"/>
    <a:srgbClr val="0000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87918" autoAdjust="0"/>
  </p:normalViewPr>
  <p:slideViewPr>
    <p:cSldViewPr>
      <p:cViewPr varScale="1">
        <p:scale>
          <a:sx n="113" d="100"/>
          <a:sy n="113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3AD10-05D4-4B1D-A287-AFBB50DF7F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C8F5E-A6C1-4868-860E-8F41EA4FE1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BE4C5-A422-4881-A99F-5B52F2426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625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96B65-D86C-4736-A1EC-1FB14F3061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76E13-837D-43B3-BCB1-499C0EF3D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030CB-86F1-4098-B9B8-69623C337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67CE9-F634-41C0-8511-FAB94E46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4879B-74F8-4084-8E36-C439902EFE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64BD-BC7D-4B48-BB4C-D7694CBCE8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6D128-F5FC-4415-A984-3607C57312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64EE8-262C-4F65-9FF1-F300BC9A86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990CB-D35D-47BC-91FF-3F1B77530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E0E34-056C-4274-A8AE-8939ACE5A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AFAF9-28B0-400D-B2C7-5A62C8147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9D9B0-0C9F-4381-A9F8-24ECC3E0E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E853E-9F34-4F2F-B071-63C47E213F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EF2-748D-40BF-863D-01ABF0CFF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05952-DBBA-4423-9BE3-81216B9D3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68AF0-8D49-46D8-A90C-9AF2CED8E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E270E-9F32-4BE6-BA05-6C248D508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779BD-464D-4339-8D52-A5FA6CF578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1D3FA-3F20-4F94-8DA6-E79BB305FA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4ACDC-9A98-4121-BD98-27BD12EE8A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2A14B-117B-482B-B715-40C503DAAC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AEF0A-F9C8-4501-82BC-A94ECC1E7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B7DAC-6307-45DA-B080-6539D7ED9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BBA4F-DC0B-4B2D-9363-F838B1B2B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6E85B-F3AE-4282-BCD3-C93497775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8E706-8646-4EBA-804C-351590F42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7E412-3F18-4C4F-A4E2-2637226B3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D8052-8920-488F-9656-DFF0FE6CE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64FD0-F6A0-44DD-984C-46BC519DEB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9E5CB-72A7-4EC5-9601-6A059B6827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C974104-61C5-432C-95F8-2D217A50D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1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523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9CCE919-F2DD-4970-8249-E06BDB2337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6A0D15E-89AE-4D7B-B1D0-0C1EC86A69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752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52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753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53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53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53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53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53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53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53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53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310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10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54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0754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0754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0754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754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754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3113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754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0755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0755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0755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0755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0755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0755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0755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grpSp>
        <p:nvGrpSpPr>
          <p:cNvPr id="308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755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55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08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08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756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3088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756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0756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0756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0756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0756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0756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0757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0757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sp>
          <p:nvSpPr>
            <p:cNvPr id="10757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17" Type="http://schemas.openxmlformats.org/officeDocument/2006/relationships/image" Target="../media/image18.jpeg"/><Relationship Id="rId2" Type="http://schemas.openxmlformats.org/officeDocument/2006/relationships/image" Target="../media/image3.jpeg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29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8.jpeg"/><Relationship Id="rId5" Type="http://schemas.openxmlformats.org/officeDocument/2006/relationships/image" Target="../media/image10.jpeg"/><Relationship Id="rId4" Type="http://schemas.openxmlformats.org/officeDocument/2006/relationships/image" Target="../media/image27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75" y="285750"/>
            <a:ext cx="4429125" cy="1662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Ещё вчера, буквально же вчера</a:t>
            </a:r>
            <a:b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 мяч гоняли где-нибудь на даче,</a:t>
            </a:r>
            <a:b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вот сейчас судьбу решать пора</a:t>
            </a:r>
            <a:b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надо пробиваться в мастера,</a:t>
            </a:r>
            <a:b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всяком деле – только в мастера,</a:t>
            </a:r>
            <a:b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Такое время, что нельзя иначе»</a:t>
            </a:r>
            <a:b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Эдуард Асадов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611188" y="3716338"/>
            <a:ext cx="77724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ru-RU" sz="6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Выбор профессии – это серьезно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43563" y="5622925"/>
            <a:ext cx="2286000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9940" grpId="0"/>
      <p:bldP spid="39940" grpId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01625" y="1268413"/>
            <a:ext cx="8540750" cy="475297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1. Разработка планов продвижения продукции.</a:t>
            </a:r>
          </a:p>
          <a:p>
            <a:pPr eaLnBrk="1" hangingPunct="1">
              <a:defRPr/>
            </a:pPr>
            <a:r>
              <a:rPr lang="ru-RU" smtClean="0"/>
              <a:t>2. Определение бюджета компании.</a:t>
            </a:r>
          </a:p>
          <a:p>
            <a:pPr eaLnBrk="1" hangingPunct="1">
              <a:defRPr/>
            </a:pPr>
            <a:r>
              <a:rPr lang="ru-RU" smtClean="0"/>
              <a:t>3. Анализ, прогноз спроса и предложения на рынке.</a:t>
            </a:r>
          </a:p>
          <a:p>
            <a:pPr eaLnBrk="1" hangingPunct="1">
              <a:defRPr/>
            </a:pPr>
            <a:r>
              <a:rPr lang="ru-RU" smtClean="0"/>
              <a:t>4. Организация рекламы. </a:t>
            </a:r>
          </a:p>
        </p:txBody>
      </p:sp>
      <p:sp>
        <p:nvSpPr>
          <p:cNvPr id="69635" name="Rectangle 3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23850" y="260350"/>
            <a:ext cx="8510588" cy="62071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00FF00"/>
                </a:solidFill>
              </a:rPr>
              <a:t>Общие сведения о профессии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69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9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9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69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build="p"/>
      <p:bldP spid="696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mtClean="0">
                <a:solidFill>
                  <a:schemeClr val="accent2"/>
                </a:solidFill>
                <a:effectLst/>
              </a:rPr>
              <a:t>Конечный результат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smtClean="0">
                <a:effectLst/>
              </a:rPr>
              <a:t>Помощь организациям и предприятиям в организации планирования бюджета</a:t>
            </a:r>
          </a:p>
          <a:p>
            <a:r>
              <a:rPr lang="ru-RU" smtClean="0">
                <a:effectLst/>
              </a:rPr>
              <a:t>Создание рекламы и привлечение покупателей</a:t>
            </a:r>
          </a:p>
          <a:p>
            <a:pPr>
              <a:buFontTx/>
              <a:buNone/>
            </a:pPr>
            <a:endParaRPr lang="ru-RU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mtClean="0">
                <a:solidFill>
                  <a:srgbClr val="00FF00"/>
                </a:solidFill>
                <a:effectLst/>
              </a:rPr>
              <a:t>Знания -умения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smtClean="0">
                <a:effectLst/>
              </a:rPr>
              <a:t>Хорошо знать математику</a:t>
            </a:r>
          </a:p>
          <a:p>
            <a:r>
              <a:rPr lang="ru-RU" smtClean="0">
                <a:effectLst/>
              </a:rPr>
              <a:t>Знать психологию, этику</a:t>
            </a:r>
          </a:p>
          <a:p>
            <a:r>
              <a:rPr lang="ru-RU" smtClean="0">
                <a:effectLst/>
              </a:rPr>
              <a:t>Знать рынок потребителя</a:t>
            </a:r>
          </a:p>
          <a:p>
            <a:r>
              <a:rPr lang="ru-RU" smtClean="0">
                <a:effectLst/>
              </a:rPr>
              <a:t>Иметь быструю реакцию</a:t>
            </a:r>
          </a:p>
          <a:p>
            <a:r>
              <a:rPr lang="ru-RU" smtClean="0">
                <a:effectLst/>
              </a:rPr>
              <a:t>Знать иностранные языки</a:t>
            </a:r>
          </a:p>
          <a:p>
            <a:endParaRPr lang="ru-RU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z="4000" smtClean="0">
                <a:solidFill>
                  <a:srgbClr val="00FF00"/>
                </a:solidFill>
                <a:effectLst/>
              </a:rPr>
              <a:t>Санитарно-гигиенические нормы труда. Зарплата.Льготы</a:t>
            </a:r>
            <a:r>
              <a:rPr lang="ru-RU" sz="4000" smtClean="0">
                <a:effectLst/>
              </a:rPr>
              <a:t>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smtClean="0">
                <a:effectLst/>
              </a:rPr>
              <a:t>8 часовой рабочий день</a:t>
            </a:r>
          </a:p>
          <a:p>
            <a:r>
              <a:rPr lang="ru-RU" smtClean="0">
                <a:effectLst/>
              </a:rPr>
              <a:t>Отпуск 24 дня</a:t>
            </a:r>
          </a:p>
          <a:p>
            <a:r>
              <a:rPr lang="ru-RU" smtClean="0">
                <a:effectLst/>
              </a:rPr>
              <a:t>Из-за активной деятельности предоставлять возможность оздоровления, предоставления больничного листа</a:t>
            </a:r>
          </a:p>
          <a:p>
            <a:r>
              <a:rPr lang="ru-RU" smtClean="0">
                <a:effectLst/>
              </a:rPr>
              <a:t>Зарплата  от 7 до 15 тысяч</a:t>
            </a:r>
          </a:p>
          <a:p>
            <a:endParaRPr lang="ru-RU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mtClean="0">
                <a:solidFill>
                  <a:srgbClr val="00FF00"/>
                </a:solidFill>
                <a:effectLst/>
              </a:rPr>
              <a:t>Качества работника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smtClean="0">
                <a:effectLst/>
              </a:rPr>
              <a:t>Коммуникабельность</a:t>
            </a:r>
          </a:p>
          <a:p>
            <a:r>
              <a:rPr lang="ru-RU" smtClean="0">
                <a:effectLst/>
              </a:rPr>
              <a:t>Честность</a:t>
            </a:r>
          </a:p>
          <a:p>
            <a:r>
              <a:rPr lang="ru-RU" smtClean="0">
                <a:effectLst/>
              </a:rPr>
              <a:t>Организаторские способности</a:t>
            </a:r>
          </a:p>
          <a:p>
            <a:r>
              <a:rPr lang="ru-RU" smtClean="0">
                <a:effectLst/>
              </a:rPr>
              <a:t>Творческое начало </a:t>
            </a:r>
          </a:p>
          <a:p>
            <a:r>
              <a:rPr lang="ru-RU" smtClean="0">
                <a:effectLst/>
              </a:rPr>
              <a:t>Быстрая реакция</a:t>
            </a:r>
          </a:p>
          <a:p>
            <a:pPr>
              <a:buFontTx/>
              <a:buNone/>
            </a:pPr>
            <a:endParaRPr lang="ru-RU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mtClean="0">
                <a:solidFill>
                  <a:srgbClr val="00FF00"/>
                </a:solidFill>
                <a:effectLst/>
              </a:rPr>
              <a:t>Получение профессии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smtClean="0">
                <a:effectLst/>
              </a:rPr>
              <a:t>В высшем учебном заведение профилирующий  в экономике и менеджмента</a:t>
            </a:r>
          </a:p>
          <a:p>
            <a:r>
              <a:rPr lang="ru-RU" smtClean="0">
                <a:effectLst/>
              </a:rPr>
              <a:t>Специальные курсы по маркетингу, но с высшим техническим образованием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43213" y="908050"/>
            <a:ext cx="4038600" cy="2087563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наемный управляющий, специалист по управлению.</a:t>
            </a:r>
          </a:p>
          <a:p>
            <a:pPr eaLnBrk="1" hangingPunct="1">
              <a:defRPr/>
            </a:pPr>
            <a:endParaRPr lang="ru-RU" smtClean="0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5105400" y="4076700"/>
            <a:ext cx="40386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ru-RU" sz="2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ревизор, осуществляющий проверку деятельности компаний.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sz="2800" i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250825" y="4076700"/>
            <a:ext cx="40386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ru-RU" sz="28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член фондовой биржи и банка, занимающийся куплей – продажей ценных бумаг.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ru-RU" sz="2800" i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69" name="WordArt 9"/>
          <p:cNvSpPr>
            <a:spLocks noChangeArrowheads="1" noChangeShapeType="1" noTextEdit="1"/>
          </p:cNvSpPr>
          <p:nvPr/>
        </p:nvSpPr>
        <p:spPr bwMode="auto">
          <a:xfrm>
            <a:off x="3348038" y="333375"/>
            <a:ext cx="22288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Менеджер</a:t>
            </a:r>
          </a:p>
        </p:txBody>
      </p:sp>
      <p:sp>
        <p:nvSpPr>
          <p:cNvPr id="40971" name="WordArt 11"/>
          <p:cNvSpPr>
            <a:spLocks noChangeArrowheads="1" noChangeShapeType="1" noTextEdit="1"/>
          </p:cNvSpPr>
          <p:nvPr/>
        </p:nvSpPr>
        <p:spPr bwMode="auto">
          <a:xfrm>
            <a:off x="755650" y="3357563"/>
            <a:ext cx="13525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Дилер</a:t>
            </a:r>
          </a:p>
        </p:txBody>
      </p:sp>
      <p:sp>
        <p:nvSpPr>
          <p:cNvPr id="40972" name="WordArt 12"/>
          <p:cNvSpPr>
            <a:spLocks noChangeArrowheads="1" noChangeShapeType="1" noTextEdit="1"/>
          </p:cNvSpPr>
          <p:nvPr/>
        </p:nvSpPr>
        <p:spPr bwMode="auto">
          <a:xfrm>
            <a:off x="5651500" y="3429000"/>
            <a:ext cx="17716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Аудитор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  <p:bldP spid="40967" grpId="0"/>
      <p:bldP spid="40968" grpId="0"/>
      <p:bldP spid="40969" grpId="0" animBg="1"/>
      <p:bldP spid="40971" grpId="0" animBg="1"/>
      <p:bldP spid="4097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smtClean="0"/>
              <a:t>Наиболее значимые группы профессий на рынке труда РФ, связанные</a:t>
            </a:r>
          </a:p>
        </p:txBody>
      </p:sp>
      <p:sp>
        <p:nvSpPr>
          <p:cNvPr id="38955" name="Rectangle 4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3933825"/>
            <a:ext cx="3827462" cy="587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Со сферой управления</a:t>
            </a:r>
          </a:p>
        </p:txBody>
      </p:sp>
      <p:sp>
        <p:nvSpPr>
          <p:cNvPr id="38956" name="Rectangle 4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05000"/>
            <a:ext cx="4038600" cy="444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С образованием</a:t>
            </a:r>
          </a:p>
        </p:txBody>
      </p:sp>
      <p:sp>
        <p:nvSpPr>
          <p:cNvPr id="38957" name="Rectangle 45"/>
          <p:cNvSpPr>
            <a:spLocks noChangeArrowheads="1"/>
          </p:cNvSpPr>
          <p:nvPr/>
        </p:nvSpPr>
        <p:spPr bwMode="auto">
          <a:xfrm>
            <a:off x="468313" y="4581525"/>
            <a:ext cx="40386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ru-RU" sz="24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 строительством</a:t>
            </a:r>
          </a:p>
        </p:txBody>
      </p:sp>
      <p:sp>
        <p:nvSpPr>
          <p:cNvPr id="38958" name="Rectangle 46"/>
          <p:cNvSpPr>
            <a:spLocks noChangeArrowheads="1"/>
          </p:cNvSpPr>
          <p:nvPr/>
        </p:nvSpPr>
        <p:spPr bwMode="auto">
          <a:xfrm>
            <a:off x="468313" y="2492375"/>
            <a:ext cx="40386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ru-RU" sz="24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туристическим сервисом </a:t>
            </a:r>
          </a:p>
        </p:txBody>
      </p:sp>
      <p:sp>
        <p:nvSpPr>
          <p:cNvPr id="38960" name="Rectangle 48"/>
          <p:cNvSpPr>
            <a:spLocks noChangeArrowheads="1"/>
          </p:cNvSpPr>
          <p:nvPr/>
        </p:nvSpPr>
        <p:spPr bwMode="auto">
          <a:xfrm>
            <a:off x="468313" y="3357563"/>
            <a:ext cx="40386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ru-RU" sz="24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банковским делом</a:t>
            </a:r>
          </a:p>
        </p:txBody>
      </p:sp>
      <p:sp>
        <p:nvSpPr>
          <p:cNvPr id="38961" name="Rectangle 49"/>
          <p:cNvSpPr>
            <a:spLocks noChangeArrowheads="1"/>
          </p:cNvSpPr>
          <p:nvPr/>
        </p:nvSpPr>
        <p:spPr bwMode="auto">
          <a:xfrm>
            <a:off x="468313" y="1916113"/>
            <a:ext cx="40386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ru-RU" sz="24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областью торговли</a:t>
            </a:r>
          </a:p>
        </p:txBody>
      </p:sp>
      <p:sp>
        <p:nvSpPr>
          <p:cNvPr id="38962" name="Rectangle 50"/>
          <p:cNvSpPr>
            <a:spLocks noChangeArrowheads="1"/>
          </p:cNvSpPr>
          <p:nvPr/>
        </p:nvSpPr>
        <p:spPr bwMode="auto">
          <a:xfrm>
            <a:off x="4643438" y="4581525"/>
            <a:ext cx="40386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ru-RU" sz="24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 здравоохранением</a:t>
            </a:r>
          </a:p>
        </p:txBody>
      </p:sp>
      <p:sp>
        <p:nvSpPr>
          <p:cNvPr id="38963" name="Rectangle 51"/>
          <p:cNvSpPr>
            <a:spLocks noChangeArrowheads="1"/>
          </p:cNvSpPr>
          <p:nvPr/>
        </p:nvSpPr>
        <p:spPr bwMode="auto">
          <a:xfrm>
            <a:off x="4643438" y="2492375"/>
            <a:ext cx="40386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ru-RU" sz="24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областью информации и связи</a:t>
            </a:r>
          </a:p>
        </p:txBody>
      </p:sp>
      <p:sp>
        <p:nvSpPr>
          <p:cNvPr id="38964" name="Rectangle 52"/>
          <p:cNvSpPr>
            <a:spLocks noChangeArrowheads="1"/>
          </p:cNvSpPr>
          <p:nvPr/>
        </p:nvSpPr>
        <p:spPr bwMode="auto">
          <a:xfrm>
            <a:off x="4643438" y="3357563"/>
            <a:ext cx="40386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ru-RU" sz="24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 сферой производства</a:t>
            </a:r>
          </a:p>
        </p:txBody>
      </p:sp>
      <p:sp>
        <p:nvSpPr>
          <p:cNvPr id="38965" name="Rectangle 53"/>
          <p:cNvSpPr>
            <a:spLocks noChangeArrowheads="1"/>
          </p:cNvSpPr>
          <p:nvPr/>
        </p:nvSpPr>
        <p:spPr bwMode="auto">
          <a:xfrm>
            <a:off x="468313" y="5086350"/>
            <a:ext cx="40386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ru-RU" sz="24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внедрением компьютерной техники</a:t>
            </a:r>
          </a:p>
        </p:txBody>
      </p:sp>
      <p:sp>
        <p:nvSpPr>
          <p:cNvPr id="38966" name="Rectangle 54"/>
          <p:cNvSpPr>
            <a:spLocks noChangeArrowheads="1"/>
          </p:cNvSpPr>
          <p:nvPr/>
        </p:nvSpPr>
        <p:spPr bwMode="auto">
          <a:xfrm>
            <a:off x="4643438" y="5084763"/>
            <a:ext cx="432117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ru-RU" sz="24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областью исследования науки и техники</a:t>
            </a:r>
          </a:p>
        </p:txBody>
      </p:sp>
      <p:sp>
        <p:nvSpPr>
          <p:cNvPr id="38967" name="Rectangle 55"/>
          <p:cNvSpPr>
            <a:spLocks noChangeArrowheads="1"/>
          </p:cNvSpPr>
          <p:nvPr/>
        </p:nvSpPr>
        <p:spPr bwMode="auto">
          <a:xfrm>
            <a:off x="4643438" y="3933825"/>
            <a:ext cx="40386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ru-RU" sz="2400" i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консультированием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9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8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9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89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89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8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8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8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89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89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8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8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89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89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8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8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55" grpId="0" build="p"/>
      <p:bldP spid="38956" grpId="0" build="p"/>
      <p:bldP spid="38957" grpId="0"/>
      <p:bldP spid="38958" grpId="0"/>
      <p:bldP spid="38960" grpId="0"/>
      <p:bldP spid="38961" grpId="0"/>
      <p:bldP spid="38962" grpId="0"/>
      <p:bldP spid="38963" grpId="0"/>
      <p:bldP spid="38964" grpId="0"/>
      <p:bldP spid="38965" grpId="0"/>
      <p:bldP spid="38966" grpId="0"/>
      <p:bldP spid="3896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2625" y="2497138"/>
            <a:ext cx="7781925" cy="722312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Дизайнер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3573463"/>
            <a:ext cx="7200900" cy="1584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3000" smtClean="0"/>
              <a:t>это человек, который делает окружающий мир привлекательнее, удобнее для жизни человека.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1" descr="Рисунок9"/>
          <p:cNvPicPr>
            <a:picLocks noChangeAspect="1" noChangeArrowheads="1"/>
          </p:cNvPicPr>
          <p:nvPr/>
        </p:nvPicPr>
        <p:blipFill>
          <a:blip r:embed="rId2" cstate="print"/>
          <a:srcRect l="1939" r="2242"/>
          <a:stretch>
            <a:fillRect/>
          </a:stretch>
        </p:blipFill>
        <p:spPr bwMode="auto">
          <a:xfrm>
            <a:off x="395288" y="115888"/>
            <a:ext cx="3529012" cy="508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9" descr="Рисунок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3500438"/>
            <a:ext cx="4610100" cy="318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8" descr="Рисунок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463" y="188913"/>
            <a:ext cx="432752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10" descr="Рисунок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638" y="3500438"/>
            <a:ext cx="4837112" cy="318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WordArt 12"/>
          <p:cNvSpPr>
            <a:spLocks noChangeArrowheads="1" noChangeShapeType="1" noTextEdit="1"/>
          </p:cNvSpPr>
          <p:nvPr/>
        </p:nvSpPr>
        <p:spPr bwMode="auto">
          <a:xfrm>
            <a:off x="1692275" y="2565400"/>
            <a:ext cx="5724525" cy="1914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Comic Sans MS"/>
              </a:rPr>
              <a:t>Дизайнер должен уметь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Comic Sans MS"/>
              </a:rPr>
              <a:t>рисовать, фантазировать,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Comic Sans MS"/>
              </a:rPr>
              <a:t>проектировать.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9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82900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13" descr="CAAZ6FW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2205038"/>
            <a:ext cx="2124075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12" descr="CA8OYB4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3284538"/>
            <a:ext cx="1344612" cy="17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10" descr="CA5HAVB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7900" y="1773238"/>
            <a:ext cx="21717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4" descr="CACLI7O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18363" y="0"/>
            <a:ext cx="1925637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7" descr="CAMP7XS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3800" y="0"/>
            <a:ext cx="1466850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8" descr="CAN9LNGB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16238" y="0"/>
            <a:ext cx="2087562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19" descr="CAS1I38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86700" y="3141663"/>
            <a:ext cx="12573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20" descr="CASZO5A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59113" y="4422775"/>
            <a:ext cx="1598612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22" descr="CAUXU8C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5080000"/>
            <a:ext cx="2366963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23" descr="CAW1P2G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1484313"/>
            <a:ext cx="134778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24" descr="CAW4CID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43663" y="0"/>
            <a:ext cx="1252537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21" descr="Рисунок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716463" y="4000500"/>
            <a:ext cx="18764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22" descr="Рисунок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650038" y="4868863"/>
            <a:ext cx="2493962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23" descr="Рисунок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692275" y="1268413"/>
            <a:ext cx="3260725" cy="256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5" name="Picture 20" descr="Рисунок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3068638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3" name="Picture 13" descr="Рисунок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4076700"/>
            <a:ext cx="3455987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12" descr="Рисунок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274320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10" descr="Рисунок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675" y="188913"/>
            <a:ext cx="2595563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>
                <a:effectLst/>
              </a:rPr>
              <a:t> </a:t>
            </a:r>
          </a:p>
        </p:txBody>
      </p:sp>
      <p:pic>
        <p:nvPicPr>
          <p:cNvPr id="104454" name="Picture 6" descr="CAS1I38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4292600"/>
            <a:ext cx="1673225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6" name="Picture 8" descr="CAY2HL8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404813"/>
            <a:ext cx="2627312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11" descr="Рисунок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5963" y="2781300"/>
            <a:ext cx="3116262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395288" y="620713"/>
            <a:ext cx="7781925" cy="3600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F6DF00"/>
                </a:solidFill>
                <a:latin typeface="Comic Sans MS"/>
              </a:rPr>
              <a:t>Я считаю работу дизайнера очень </a:t>
            </a:r>
          </a:p>
          <a:p>
            <a:r>
              <a:rPr lang="ru-RU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F6DF00"/>
                </a:solidFill>
                <a:latin typeface="Comic Sans MS"/>
              </a:rPr>
              <a:t>интересной. Именно будучи </a:t>
            </a:r>
          </a:p>
          <a:p>
            <a:r>
              <a:rPr lang="ru-RU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F6DF00"/>
                </a:solidFill>
                <a:latin typeface="Comic Sans MS"/>
              </a:rPr>
              <a:t>дизайнером можно реализовать </a:t>
            </a:r>
          </a:p>
          <a:p>
            <a:r>
              <a:rPr lang="ru-RU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F6DF00"/>
                </a:solidFill>
                <a:latin typeface="Comic Sans MS"/>
              </a:rPr>
              <a:t>свои собственные идеи, фантазии,</a:t>
            </a:r>
          </a:p>
          <a:p>
            <a:r>
              <a:rPr lang="ru-RU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F6DF00"/>
                </a:solidFill>
                <a:latin typeface="Comic Sans MS"/>
              </a:rPr>
              <a:t>выдумки. Эта работа дает </a:t>
            </a:r>
          </a:p>
          <a:p>
            <a:r>
              <a:rPr lang="ru-RU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F6DF00"/>
                </a:solidFill>
                <a:latin typeface="Comic Sans MS"/>
              </a:rPr>
              <a:t>определенную свободу мышления,</a:t>
            </a:r>
          </a:p>
        </p:txBody>
      </p:sp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395288" y="4437063"/>
            <a:ext cx="7429500" cy="989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F6DF00"/>
                </a:solidFill>
                <a:latin typeface="Comic Sans MS"/>
              </a:rPr>
              <a:t>возможность делать окружающие</a:t>
            </a:r>
          </a:p>
          <a:p>
            <a:r>
              <a:rPr lang="ru-RU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F6DF00"/>
                </a:solidFill>
                <a:latin typeface="Comic Sans MS"/>
              </a:rPr>
              <a:t>нас вещи лучше, интересней.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7" name="Picture 5" descr="1125-05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852738"/>
            <a:ext cx="2339975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1" name="Picture 9" descr="expertv_075_p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557338"/>
            <a:ext cx="22860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9" name="Picture 7" descr="68460m"/>
          <p:cNvPicPr>
            <a:picLocks noChangeAspect="1" noChangeArrowheads="1"/>
          </p:cNvPicPr>
          <p:nvPr/>
        </p:nvPicPr>
        <p:blipFill>
          <a:blip r:embed="rId4" cstate="print"/>
          <a:srcRect r="22990" b="15657"/>
          <a:stretch>
            <a:fillRect/>
          </a:stretch>
        </p:blipFill>
        <p:spPr bwMode="auto">
          <a:xfrm>
            <a:off x="0" y="0"/>
            <a:ext cx="38512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2" name="Picture 10" descr="hleborob"/>
          <p:cNvPicPr>
            <a:picLocks noChangeAspect="1" noChangeArrowheads="1"/>
          </p:cNvPicPr>
          <p:nvPr/>
        </p:nvPicPr>
        <p:blipFill>
          <a:blip r:embed="rId5" cstate="print"/>
          <a:srcRect r="27600"/>
          <a:stretch>
            <a:fillRect/>
          </a:stretch>
        </p:blipFill>
        <p:spPr bwMode="auto">
          <a:xfrm>
            <a:off x="0" y="4083050"/>
            <a:ext cx="320357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4" name="Picture 12" descr="tree"/>
          <p:cNvPicPr>
            <a:picLocks noChangeAspect="1" noChangeArrowheads="1"/>
          </p:cNvPicPr>
          <p:nvPr/>
        </p:nvPicPr>
        <p:blipFill>
          <a:blip r:embed="rId6" cstate="print"/>
          <a:srcRect t="16141" b="4716"/>
          <a:stretch>
            <a:fillRect/>
          </a:stretch>
        </p:blipFill>
        <p:spPr bwMode="auto">
          <a:xfrm>
            <a:off x="4140200" y="0"/>
            <a:ext cx="2533650" cy="224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3" name="Picture 11" descr="Рисунок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525" y="4292600"/>
            <a:ext cx="3419475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6" name="Picture 6" descr="gruppa1-22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4787900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395288" y="1412875"/>
            <a:ext cx="40322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Повар-кондитер</a:t>
            </a:r>
          </a:p>
        </p:txBody>
      </p:sp>
      <p:pic>
        <p:nvPicPr>
          <p:cNvPr id="57350" name="Picture 6" descr="ch_01"/>
          <p:cNvPicPr>
            <a:picLocks noChangeAspect="1" noChangeArrowheads="1"/>
          </p:cNvPicPr>
          <p:nvPr/>
        </p:nvPicPr>
        <p:blipFill>
          <a:blip r:embed="rId3" cstate="print"/>
          <a:srcRect l="11514" r="859"/>
          <a:stretch>
            <a:fillRect/>
          </a:stretch>
        </p:blipFill>
        <p:spPr bwMode="auto">
          <a:xfrm>
            <a:off x="5867400" y="1844675"/>
            <a:ext cx="2878138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5399088" y="5013325"/>
            <a:ext cx="3744912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Парикмахер-модельер</a:t>
            </a:r>
          </a:p>
        </p:txBody>
      </p:sp>
      <p:pic>
        <p:nvPicPr>
          <p:cNvPr id="58372" name="Picture 4" descr="maha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3430588"/>
            <a:ext cx="4284663" cy="342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124075" y="3429000"/>
            <a:ext cx="2881313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Музыкант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/>
      <p:bldP spid="40968" grpId="0"/>
      <p:bldP spid="4199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395288" y="25654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Выбор профессии – это серьезно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306" name="Group 2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6096000" cy="6858001"/>
        </p:xfrm>
        <a:graphic>
          <a:graphicData uri="http://schemas.openxmlformats.org/drawingml/2006/table">
            <a:tbl>
              <a:tblPr/>
              <a:tblGrid>
                <a:gridCol w="2732088"/>
                <a:gridCol w="3363912"/>
              </a:tblGrid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Тип профессий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Профессии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Человек-человек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Врач, милиционер, соц.работник, продавец, менеджер, охранник, педагог, адвокат, психолог, страховой и коммерческий агент.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7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Человек-техника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Электрик, водитель, столяр, токарь, швея, автослесарь, инженер-технолог, инженер-конструктор.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0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Человек-знаковая система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Кассир, программист, экономист, налоговый инспектор, бухгалтер, аудитор, редактор, оператор ЭВМ, телефонист.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Человек- художественный образ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Хореограф, архитектор, кондитер, художник, артист, журналист, парикмахер-модельер, музыкальный руководитель.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8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Человек- природа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Эколог, ветеринар, флорист, геолог, лаборант, фармацевт, астроном, биолог, садовод.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z="4800" smtClean="0">
                <a:solidFill>
                  <a:srgbClr val="00FF00"/>
                </a:solidFill>
                <a:effectLst/>
              </a:rPr>
              <a:t>Профессиограмма</a:t>
            </a:r>
          </a:p>
        </p:txBody>
      </p:sp>
      <p:sp>
        <p:nvSpPr>
          <p:cNvPr id="89091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>
                <a:effectLst/>
              </a:rPr>
              <a:t>1.Значение проф. в обществе</a:t>
            </a:r>
          </a:p>
          <a:p>
            <a:pPr>
              <a:lnSpc>
                <a:spcPct val="90000"/>
              </a:lnSpc>
            </a:pPr>
            <a:r>
              <a:rPr lang="ru-RU" smtClean="0">
                <a:effectLst/>
              </a:rPr>
              <a:t>2.Сведения о профессии</a:t>
            </a:r>
          </a:p>
          <a:p>
            <a:pPr>
              <a:lnSpc>
                <a:spcPct val="90000"/>
              </a:lnSpc>
            </a:pPr>
            <a:r>
              <a:rPr lang="ru-RU" smtClean="0">
                <a:effectLst/>
              </a:rPr>
              <a:t>3.Конечный результат</a:t>
            </a:r>
          </a:p>
          <a:p>
            <a:pPr>
              <a:lnSpc>
                <a:spcPct val="90000"/>
              </a:lnSpc>
            </a:pPr>
            <a:r>
              <a:rPr lang="ru-RU" smtClean="0">
                <a:effectLst/>
              </a:rPr>
              <a:t>4.Знания,умения</a:t>
            </a:r>
          </a:p>
          <a:p>
            <a:pPr>
              <a:lnSpc>
                <a:spcPct val="90000"/>
              </a:lnSpc>
            </a:pPr>
            <a:r>
              <a:rPr lang="ru-RU" smtClean="0">
                <a:effectLst/>
              </a:rPr>
              <a:t>5.Санитарно-гигиенические нормы труда, Зарплата. Льготы</a:t>
            </a:r>
          </a:p>
          <a:p>
            <a:pPr>
              <a:lnSpc>
                <a:spcPct val="90000"/>
              </a:lnSpc>
            </a:pPr>
            <a:r>
              <a:rPr lang="ru-RU" smtClean="0">
                <a:effectLst/>
              </a:rPr>
              <a:t>6.Качества работника</a:t>
            </a:r>
          </a:p>
          <a:p>
            <a:pPr>
              <a:lnSpc>
                <a:spcPct val="90000"/>
              </a:lnSpc>
            </a:pPr>
            <a:r>
              <a:rPr lang="ru-RU" smtClean="0">
                <a:effectLst/>
              </a:rPr>
              <a:t>7.Получение профессии</a:t>
            </a:r>
          </a:p>
          <a:p>
            <a:pPr>
              <a:lnSpc>
                <a:spcPct val="90000"/>
              </a:lnSpc>
            </a:pPr>
            <a:endParaRPr lang="ru-RU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WordArt 2"/>
          <p:cNvSpPr>
            <a:spLocks noChangeArrowheads="1" noChangeShapeType="1" noTextEdit="1"/>
          </p:cNvSpPr>
          <p:nvPr/>
        </p:nvSpPr>
        <p:spPr bwMode="auto">
          <a:xfrm>
            <a:off x="1403350" y="1125538"/>
            <a:ext cx="6581775" cy="41036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54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Маркетолог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38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260350"/>
            <a:ext cx="8540750" cy="44227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Маркетолог – специалист по маркетингу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333375"/>
            <a:ext cx="8591550" cy="60483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600" smtClean="0"/>
              <a:t>   Маркетинг – эффективная организация всех производственных и сбытовых мероприятий (от закупки сырья до обслуживания покупателей), анализ рынка, стайлинг (форма и внешний вид) товара, определение характера упаковки, выбор товарной, фиксированной цен, планирование и организация сбыта, реклама.</a:t>
            </a:r>
            <a:r>
              <a:rPr lang="ru-RU" sz="280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0" name="Picture 4" descr="83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268413"/>
            <a:ext cx="7272337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1" name="Rectangle 5"/>
          <p:cNvSpPr>
            <a:spLocks noRot="1" noChangeArrowheads="1"/>
          </p:cNvSpPr>
          <p:nvPr/>
        </p:nvSpPr>
        <p:spPr bwMode="auto">
          <a:xfrm>
            <a:off x="179388" y="188913"/>
            <a:ext cx="85407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109538"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 i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Маркетолог занимается не только анализом рынка, но и рекламой.</a:t>
            </a:r>
            <a:r>
              <a:rPr lang="ru-RU" sz="32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z="4000" smtClean="0">
                <a:solidFill>
                  <a:srgbClr val="00FF00"/>
                </a:solidFill>
                <a:effectLst/>
              </a:rPr>
              <a:t>Значение профессии в обществе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smtClean="0">
                <a:effectLst/>
              </a:rPr>
              <a:t>Профессия служит для передачи знаний об организации и сбыта продукции, от закупки до обслуживания покупателей .</a:t>
            </a:r>
          </a:p>
          <a:p>
            <a:r>
              <a:rPr lang="ru-RU" smtClean="0">
                <a:effectLst/>
              </a:rPr>
              <a:t>Эта профессия важна в современном мире, т. к. маркетолог изучает спрос и предложения в изменчивой  современной экономике.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1" u="none" strike="noStrike" cap="none" normalizeH="0" baseline="0" smtClean="0">
            <a:ln>
              <a:noFill/>
            </a:ln>
            <a:solidFill>
              <a:srgbClr val="00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1" u="none" strike="noStrike" cap="none" normalizeH="0" baseline="0" smtClean="0">
            <a:ln>
              <a:noFill/>
            </a:ln>
            <a:solidFill>
              <a:srgbClr val="00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1" u="none" strike="noStrike" cap="none" normalizeH="0" baseline="0" smtClean="0">
            <a:ln>
              <a:noFill/>
            </a:ln>
            <a:solidFill>
              <a:srgbClr val="00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1" u="none" strike="noStrike" cap="none" normalizeH="0" baseline="0" smtClean="0">
            <a:ln>
              <a:noFill/>
            </a:ln>
            <a:solidFill>
              <a:srgbClr val="00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1" u="none" strike="noStrike" cap="none" normalizeH="0" baseline="0" smtClean="0">
            <a:ln>
              <a:noFill/>
            </a:ln>
            <a:solidFill>
              <a:srgbClr val="00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1" u="none" strike="noStrike" cap="none" normalizeH="0" baseline="0" smtClean="0">
            <a:ln>
              <a:noFill/>
            </a:ln>
            <a:solidFill>
              <a:srgbClr val="00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965</TotalTime>
  <Words>521</Words>
  <Application>Microsoft Office PowerPoint</Application>
  <PresentationFormat>Экран (4:3)</PresentationFormat>
  <Paragraphs>94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Tahoma</vt:lpstr>
      <vt:lpstr>Arial</vt:lpstr>
      <vt:lpstr>Wingdings</vt:lpstr>
      <vt:lpstr>Calibri</vt:lpstr>
      <vt:lpstr>Comic Sans MS</vt:lpstr>
      <vt:lpstr>Океан</vt:lpstr>
      <vt:lpstr>Облака</vt:lpstr>
      <vt:lpstr>Пастель</vt:lpstr>
      <vt:lpstr>Слайд 1</vt:lpstr>
      <vt:lpstr>Слайд 2</vt:lpstr>
      <vt:lpstr>Слайд 3</vt:lpstr>
      <vt:lpstr>Профессиограмма</vt:lpstr>
      <vt:lpstr>Слайд 5</vt:lpstr>
      <vt:lpstr>Слайд 6</vt:lpstr>
      <vt:lpstr>Слайд 7</vt:lpstr>
      <vt:lpstr>Слайд 8</vt:lpstr>
      <vt:lpstr>Значение профессии в обществе</vt:lpstr>
      <vt:lpstr>Общие сведения о профессии</vt:lpstr>
      <vt:lpstr>Конечный результат</vt:lpstr>
      <vt:lpstr>Знания -умения</vt:lpstr>
      <vt:lpstr>Санитарно-гигиенические нормы труда. Зарплата.Льготы.</vt:lpstr>
      <vt:lpstr>Качества работника</vt:lpstr>
      <vt:lpstr>Получение профессии</vt:lpstr>
      <vt:lpstr>Слайд 16</vt:lpstr>
      <vt:lpstr>Наиболее значимые группы профессий на рынке труда РФ, связанные</vt:lpstr>
      <vt:lpstr>Дизайнер</vt:lpstr>
      <vt:lpstr>Слайд 19</vt:lpstr>
      <vt:lpstr> </vt:lpstr>
      <vt:lpstr>Слайд 21</vt:lpstr>
      <vt:lpstr>Слайд 22</vt:lpstr>
      <vt:lpstr>Слайд 23</vt:lpstr>
      <vt:lpstr>Слайд 24</vt:lpstr>
    </vt:vector>
  </TitlesOfParts>
  <Company>Министерство образования Российской Федерации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</cp:lastModifiedBy>
  <cp:revision>47</cp:revision>
  <dcterms:created xsi:type="dcterms:W3CDTF">2007-11-28T09:48:19Z</dcterms:created>
  <dcterms:modified xsi:type="dcterms:W3CDTF">2020-09-25T17:06:36Z</dcterms:modified>
</cp:coreProperties>
</file>