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8" r:id="rId3"/>
    <p:sldId id="324" r:id="rId4"/>
    <p:sldId id="347" r:id="rId5"/>
    <p:sldId id="348" r:id="rId6"/>
    <p:sldId id="349" r:id="rId7"/>
    <p:sldId id="345" r:id="rId8"/>
    <p:sldId id="327" r:id="rId9"/>
    <p:sldId id="328" r:id="rId10"/>
    <p:sldId id="329" r:id="rId11"/>
    <p:sldId id="335" r:id="rId12"/>
    <p:sldId id="336" r:id="rId13"/>
    <p:sldId id="337" r:id="rId14"/>
    <p:sldId id="338" r:id="rId15"/>
    <p:sldId id="340" r:id="rId16"/>
    <p:sldId id="341" r:id="rId17"/>
    <p:sldId id="344" r:id="rId18"/>
    <p:sldId id="346" r:id="rId19"/>
    <p:sldId id="350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FF00"/>
    <a:srgbClr val="F3F3F3"/>
    <a:srgbClr val="EAEAEA"/>
    <a:srgbClr val="DDDDDD"/>
    <a:srgbClr val="000000"/>
    <a:srgbClr val="CC3300"/>
    <a:srgbClr val="05196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59" autoAdjust="0"/>
    <p:restoredTop sz="94660"/>
  </p:normalViewPr>
  <p:slideViewPr>
    <p:cSldViewPr>
      <p:cViewPr varScale="1">
        <p:scale>
          <a:sx n="106" d="100"/>
          <a:sy n="106" d="100"/>
        </p:scale>
        <p:origin x="-16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435A494-39BB-470E-9ABF-F3AE1B593F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723AF38-CEB4-45CA-9550-344BC0D43C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2"/>
          <p:cNvSpPr>
            <a:spLocks noChangeArrowheads="1"/>
          </p:cNvSpPr>
          <p:nvPr/>
        </p:nvSpPr>
        <p:spPr bwMode="gray">
          <a:xfrm>
            <a:off x="0" y="6629400"/>
            <a:ext cx="9144000" cy="228600"/>
          </a:xfrm>
          <a:prstGeom prst="rect">
            <a:avLst/>
          </a:prstGeom>
          <a:solidFill>
            <a:srgbClr val="E4E4E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Freeform 42"/>
          <p:cNvSpPr>
            <a:spLocks/>
          </p:cNvSpPr>
          <p:nvPr/>
        </p:nvSpPr>
        <p:spPr bwMode="gray">
          <a:xfrm>
            <a:off x="3235325" y="377825"/>
            <a:ext cx="2727325" cy="1800225"/>
          </a:xfrm>
          <a:custGeom>
            <a:avLst/>
            <a:gdLst/>
            <a:ahLst/>
            <a:cxnLst>
              <a:cxn ang="0">
                <a:pos x="32" y="70"/>
              </a:cxn>
              <a:cxn ang="0">
                <a:pos x="138" y="20"/>
              </a:cxn>
              <a:cxn ang="0">
                <a:pos x="412" y="32"/>
              </a:cxn>
              <a:cxn ang="0">
                <a:pos x="682" y="11"/>
              </a:cxn>
              <a:cxn ang="0">
                <a:pos x="1010" y="17"/>
              </a:cxn>
              <a:cxn ang="0">
                <a:pos x="1276" y="30"/>
              </a:cxn>
              <a:cxn ang="0">
                <a:pos x="1462" y="11"/>
              </a:cxn>
              <a:cxn ang="0">
                <a:pos x="1618" y="18"/>
              </a:cxn>
              <a:cxn ang="0">
                <a:pos x="1704" y="120"/>
              </a:cxn>
              <a:cxn ang="0">
                <a:pos x="1700" y="338"/>
              </a:cxn>
              <a:cxn ang="0">
                <a:pos x="1708" y="665"/>
              </a:cxn>
              <a:cxn ang="0">
                <a:pos x="1698" y="857"/>
              </a:cxn>
              <a:cxn ang="0">
                <a:pos x="1710" y="1043"/>
              </a:cxn>
              <a:cxn ang="0">
                <a:pos x="1656" y="1120"/>
              </a:cxn>
              <a:cxn ang="0">
                <a:pos x="1480" y="1122"/>
              </a:cxn>
              <a:cxn ang="0">
                <a:pos x="1254" y="1111"/>
              </a:cxn>
              <a:cxn ang="0">
                <a:pos x="920" y="1126"/>
              </a:cxn>
              <a:cxn ang="0">
                <a:pos x="584" y="1109"/>
              </a:cxn>
              <a:cxn ang="0">
                <a:pos x="322" y="1123"/>
              </a:cxn>
              <a:cxn ang="0">
                <a:pos x="88" y="1116"/>
              </a:cxn>
              <a:cxn ang="0">
                <a:pos x="14" y="1029"/>
              </a:cxn>
              <a:cxn ang="0">
                <a:pos x="23" y="847"/>
              </a:cxn>
              <a:cxn ang="0">
                <a:pos x="20" y="657"/>
              </a:cxn>
              <a:cxn ang="0">
                <a:pos x="4" y="405"/>
              </a:cxn>
              <a:cxn ang="0">
                <a:pos x="20" y="222"/>
              </a:cxn>
              <a:cxn ang="0">
                <a:pos x="32" y="70"/>
              </a:cxn>
            </a:cxnLst>
            <a:rect l="0" t="0" r="r" b="b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43"/>
          <p:cNvSpPr>
            <a:spLocks/>
          </p:cNvSpPr>
          <p:nvPr/>
        </p:nvSpPr>
        <p:spPr bwMode="gray">
          <a:xfrm>
            <a:off x="6156325" y="2398713"/>
            <a:ext cx="2727325" cy="1800225"/>
          </a:xfrm>
          <a:custGeom>
            <a:avLst/>
            <a:gdLst/>
            <a:ahLst/>
            <a:cxnLst>
              <a:cxn ang="0">
                <a:pos x="32" y="70"/>
              </a:cxn>
              <a:cxn ang="0">
                <a:pos x="138" y="20"/>
              </a:cxn>
              <a:cxn ang="0">
                <a:pos x="412" y="32"/>
              </a:cxn>
              <a:cxn ang="0">
                <a:pos x="682" y="11"/>
              </a:cxn>
              <a:cxn ang="0">
                <a:pos x="1010" y="17"/>
              </a:cxn>
              <a:cxn ang="0">
                <a:pos x="1276" y="30"/>
              </a:cxn>
              <a:cxn ang="0">
                <a:pos x="1462" y="11"/>
              </a:cxn>
              <a:cxn ang="0">
                <a:pos x="1618" y="18"/>
              </a:cxn>
              <a:cxn ang="0">
                <a:pos x="1704" y="120"/>
              </a:cxn>
              <a:cxn ang="0">
                <a:pos x="1700" y="338"/>
              </a:cxn>
              <a:cxn ang="0">
                <a:pos x="1708" y="665"/>
              </a:cxn>
              <a:cxn ang="0">
                <a:pos x="1698" y="857"/>
              </a:cxn>
              <a:cxn ang="0">
                <a:pos x="1710" y="1043"/>
              </a:cxn>
              <a:cxn ang="0">
                <a:pos x="1656" y="1120"/>
              </a:cxn>
              <a:cxn ang="0">
                <a:pos x="1480" y="1122"/>
              </a:cxn>
              <a:cxn ang="0">
                <a:pos x="1254" y="1111"/>
              </a:cxn>
              <a:cxn ang="0">
                <a:pos x="920" y="1126"/>
              </a:cxn>
              <a:cxn ang="0">
                <a:pos x="584" y="1109"/>
              </a:cxn>
              <a:cxn ang="0">
                <a:pos x="322" y="1123"/>
              </a:cxn>
              <a:cxn ang="0">
                <a:pos x="88" y="1116"/>
              </a:cxn>
              <a:cxn ang="0">
                <a:pos x="14" y="1029"/>
              </a:cxn>
              <a:cxn ang="0">
                <a:pos x="23" y="847"/>
              </a:cxn>
              <a:cxn ang="0">
                <a:pos x="20" y="657"/>
              </a:cxn>
              <a:cxn ang="0">
                <a:pos x="4" y="405"/>
              </a:cxn>
              <a:cxn ang="0">
                <a:pos x="20" y="222"/>
              </a:cxn>
              <a:cxn ang="0">
                <a:pos x="32" y="70"/>
              </a:cxn>
            </a:cxnLst>
            <a:rect l="0" t="0" r="r" b="b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Freeform 44" descr="3"/>
          <p:cNvSpPr>
            <a:spLocks/>
          </p:cNvSpPr>
          <p:nvPr/>
        </p:nvSpPr>
        <p:spPr bwMode="gray">
          <a:xfrm>
            <a:off x="314325" y="2398713"/>
            <a:ext cx="2727325" cy="1800225"/>
          </a:xfrm>
          <a:custGeom>
            <a:avLst/>
            <a:gdLst/>
            <a:ahLst/>
            <a:cxnLst>
              <a:cxn ang="0">
                <a:pos x="32" y="70"/>
              </a:cxn>
              <a:cxn ang="0">
                <a:pos x="138" y="20"/>
              </a:cxn>
              <a:cxn ang="0">
                <a:pos x="412" y="32"/>
              </a:cxn>
              <a:cxn ang="0">
                <a:pos x="682" y="11"/>
              </a:cxn>
              <a:cxn ang="0">
                <a:pos x="1010" y="17"/>
              </a:cxn>
              <a:cxn ang="0">
                <a:pos x="1276" y="30"/>
              </a:cxn>
              <a:cxn ang="0">
                <a:pos x="1462" y="11"/>
              </a:cxn>
              <a:cxn ang="0">
                <a:pos x="1618" y="18"/>
              </a:cxn>
              <a:cxn ang="0">
                <a:pos x="1704" y="120"/>
              </a:cxn>
              <a:cxn ang="0">
                <a:pos x="1700" y="338"/>
              </a:cxn>
              <a:cxn ang="0">
                <a:pos x="1708" y="665"/>
              </a:cxn>
              <a:cxn ang="0">
                <a:pos x="1698" y="857"/>
              </a:cxn>
              <a:cxn ang="0">
                <a:pos x="1710" y="1043"/>
              </a:cxn>
              <a:cxn ang="0">
                <a:pos x="1656" y="1120"/>
              </a:cxn>
              <a:cxn ang="0">
                <a:pos x="1480" y="1122"/>
              </a:cxn>
              <a:cxn ang="0">
                <a:pos x="1254" y="1111"/>
              </a:cxn>
              <a:cxn ang="0">
                <a:pos x="920" y="1126"/>
              </a:cxn>
              <a:cxn ang="0">
                <a:pos x="584" y="1109"/>
              </a:cxn>
              <a:cxn ang="0">
                <a:pos x="322" y="1123"/>
              </a:cxn>
              <a:cxn ang="0">
                <a:pos x="88" y="1116"/>
              </a:cxn>
              <a:cxn ang="0">
                <a:pos x="14" y="1029"/>
              </a:cxn>
              <a:cxn ang="0">
                <a:pos x="23" y="847"/>
              </a:cxn>
              <a:cxn ang="0">
                <a:pos x="20" y="657"/>
              </a:cxn>
              <a:cxn ang="0">
                <a:pos x="4" y="405"/>
              </a:cxn>
              <a:cxn ang="0">
                <a:pos x="20" y="222"/>
              </a:cxn>
              <a:cxn ang="0">
                <a:pos x="32" y="70"/>
              </a:cxn>
            </a:cxnLst>
            <a:rect l="0" t="0" r="r" b="b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39"/>
          <p:cNvSpPr>
            <a:spLocks/>
          </p:cNvSpPr>
          <p:nvPr/>
        </p:nvSpPr>
        <p:spPr bwMode="gray">
          <a:xfrm>
            <a:off x="3236913" y="2393950"/>
            <a:ext cx="2725737" cy="1811338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40"/>
          <p:cNvSpPr>
            <a:spLocks/>
          </p:cNvSpPr>
          <p:nvPr/>
        </p:nvSpPr>
        <p:spPr bwMode="gray">
          <a:xfrm>
            <a:off x="320675" y="4437063"/>
            <a:ext cx="2733675" cy="1811337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35"/>
          <p:cNvSpPr>
            <a:spLocks/>
          </p:cNvSpPr>
          <p:nvPr/>
        </p:nvSpPr>
        <p:spPr bwMode="gray">
          <a:xfrm>
            <a:off x="6151563" y="365125"/>
            <a:ext cx="2732087" cy="1822450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41"/>
          <p:cNvSpPr>
            <a:spLocks/>
          </p:cNvSpPr>
          <p:nvPr/>
        </p:nvSpPr>
        <p:spPr bwMode="gray">
          <a:xfrm>
            <a:off x="314325" y="373063"/>
            <a:ext cx="2732088" cy="1809750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2" name="Picture 45" descr="OPENAS_31874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87838"/>
            <a:ext cx="4267200" cy="281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33"/>
          <p:cNvSpPr txBox="1">
            <a:spLocks noChangeArrowheads="1"/>
          </p:cNvSpPr>
          <p:nvPr/>
        </p:nvSpPr>
        <p:spPr bwMode="gray">
          <a:xfrm>
            <a:off x="7459663" y="1695450"/>
            <a:ext cx="130333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200">
                <a:solidFill>
                  <a:srgbClr val="FFFFFF"/>
                </a:solidFill>
                <a:latin typeface="Arial Black" pitchFamily="34" charset="0"/>
              </a:rPr>
              <a:t>L/O/G/O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990600" y="4486275"/>
            <a:ext cx="7772400" cy="1165225"/>
          </a:xfrm>
        </p:spPr>
        <p:txBody>
          <a:bodyPr/>
          <a:lstStyle>
            <a:lvl1pPr algn="r">
              <a:defRPr sz="4600"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29200" y="5867400"/>
            <a:ext cx="3733800" cy="533400"/>
          </a:xfrm>
        </p:spPr>
        <p:txBody>
          <a:bodyPr/>
          <a:lstStyle>
            <a:lvl1pPr marL="0" indent="0" algn="dist">
              <a:buFontTx/>
              <a:buNone/>
              <a:defRPr sz="1500" i="1">
                <a:latin typeface="Times New Roman" pitchFamily="18" charset="0"/>
              </a:defRPr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08725"/>
            <a:ext cx="2133600" cy="2571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08725"/>
            <a:ext cx="2895600" cy="2571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08725"/>
            <a:ext cx="2133600" cy="2571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FC1B1-D6AE-4463-9CFE-26DD7C417E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4D730-83A6-4D3E-9BCB-5D893B67F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3050" y="284163"/>
            <a:ext cx="2063750" cy="584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28625" y="284163"/>
            <a:ext cx="6042025" cy="5842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6B99D-BB3E-485F-91A2-195F3D447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28625" y="284163"/>
            <a:ext cx="8258175" cy="584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448FB-A1C3-4D5D-937F-420B78373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27225-D43C-41F8-81C2-5129432D3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2FB69-11FE-40EE-B760-8E08D1B443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751DB-7DF7-43AA-B661-A6095C1A2B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99EE8-3FE1-400B-A168-6C943DEAD5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4EF5A-5DB0-4CA9-92A4-29DD45FD82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53294-ECFA-4D4B-98E8-7A308C7638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0205C-D61F-4063-BB33-794F2F47A6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AF1E0-9AA5-4050-9043-55AE6187D4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295275" y="342900"/>
            <a:ext cx="8848725" cy="6515100"/>
          </a:xfrm>
          <a:custGeom>
            <a:avLst/>
            <a:gdLst/>
            <a:ahLst/>
            <a:cxnLst>
              <a:cxn ang="0">
                <a:pos x="5574" y="4104"/>
              </a:cxn>
              <a:cxn ang="0">
                <a:pos x="5574" y="24"/>
              </a:cxn>
              <a:cxn ang="0">
                <a:pos x="4194" y="24"/>
              </a:cxn>
              <a:cxn ang="0">
                <a:pos x="2310" y="24"/>
              </a:cxn>
              <a:cxn ang="0">
                <a:pos x="144" y="42"/>
              </a:cxn>
              <a:cxn ang="0">
                <a:pos x="16" y="202"/>
              </a:cxn>
              <a:cxn ang="0">
                <a:pos x="16" y="835"/>
              </a:cxn>
              <a:cxn ang="0">
                <a:pos x="12" y="2700"/>
              </a:cxn>
              <a:cxn ang="0">
                <a:pos x="6" y="4104"/>
              </a:cxn>
              <a:cxn ang="0">
                <a:pos x="5574" y="4104"/>
              </a:cxn>
            </a:cxnLst>
            <a:rect l="0" t="0" r="r" b="b"/>
            <a:pathLst>
              <a:path w="5574" h="4104">
                <a:moveTo>
                  <a:pt x="5574" y="4104"/>
                </a:moveTo>
                <a:lnTo>
                  <a:pt x="5574" y="24"/>
                </a:lnTo>
                <a:cubicBezTo>
                  <a:pt x="4920" y="0"/>
                  <a:pt x="4738" y="24"/>
                  <a:pt x="4194" y="24"/>
                </a:cubicBezTo>
                <a:cubicBezTo>
                  <a:pt x="3650" y="24"/>
                  <a:pt x="2983" y="29"/>
                  <a:pt x="2310" y="24"/>
                </a:cubicBezTo>
                <a:cubicBezTo>
                  <a:pt x="1637" y="19"/>
                  <a:pt x="520" y="18"/>
                  <a:pt x="144" y="42"/>
                </a:cubicBezTo>
                <a:cubicBezTo>
                  <a:pt x="24" y="60"/>
                  <a:pt x="20" y="67"/>
                  <a:pt x="16" y="202"/>
                </a:cubicBezTo>
                <a:cubicBezTo>
                  <a:pt x="12" y="337"/>
                  <a:pt x="15" y="418"/>
                  <a:pt x="16" y="835"/>
                </a:cubicBezTo>
                <a:cubicBezTo>
                  <a:pt x="13" y="1258"/>
                  <a:pt x="12" y="2156"/>
                  <a:pt x="12" y="2700"/>
                </a:cubicBezTo>
                <a:cubicBezTo>
                  <a:pt x="12" y="3244"/>
                  <a:pt x="0" y="3600"/>
                  <a:pt x="6" y="4104"/>
                </a:cubicBezTo>
                <a:cubicBezTo>
                  <a:pt x="2790" y="4104"/>
                  <a:pt x="5574" y="4104"/>
                  <a:pt x="5574" y="4104"/>
                </a:cubicBezTo>
                <a:close/>
              </a:path>
            </a:pathLst>
          </a:custGeom>
          <a:gradFill rotWithShape="1">
            <a:gsLst>
              <a:gs pos="0">
                <a:srgbClr val="E6E6E6">
                  <a:alpha val="70000"/>
                </a:srgbClr>
              </a:gs>
              <a:gs pos="100000">
                <a:srgbClr val="E6E6E6">
                  <a:gamma/>
                  <a:tint val="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2" name="Freeform 8"/>
          <p:cNvSpPr>
            <a:spLocks/>
          </p:cNvSpPr>
          <p:nvPr/>
        </p:nvSpPr>
        <p:spPr bwMode="gray">
          <a:xfrm>
            <a:off x="328613" y="0"/>
            <a:ext cx="8821737" cy="314325"/>
          </a:xfrm>
          <a:custGeom>
            <a:avLst/>
            <a:gdLst/>
            <a:ahLst/>
            <a:cxnLst>
              <a:cxn ang="0">
                <a:pos x="5553" y="0"/>
              </a:cxn>
              <a:cxn ang="0">
                <a:pos x="5553" y="150"/>
              </a:cxn>
              <a:cxn ang="0">
                <a:pos x="4585" y="186"/>
              </a:cxn>
              <a:cxn ang="0">
                <a:pos x="2246" y="180"/>
              </a:cxn>
              <a:cxn ang="0">
                <a:pos x="960" y="180"/>
              </a:cxn>
              <a:cxn ang="0">
                <a:pos x="76" y="198"/>
              </a:cxn>
              <a:cxn ang="0">
                <a:pos x="1" y="153"/>
              </a:cxn>
              <a:cxn ang="0">
                <a:pos x="1" y="0"/>
              </a:cxn>
              <a:cxn ang="0">
                <a:pos x="5553" y="0"/>
              </a:cxn>
            </a:cxnLst>
            <a:rect l="0" t="0" r="r" b="b"/>
            <a:pathLst>
              <a:path w="5557" h="198">
                <a:moveTo>
                  <a:pt x="5553" y="0"/>
                </a:moveTo>
                <a:lnTo>
                  <a:pt x="5553" y="150"/>
                </a:lnTo>
                <a:cubicBezTo>
                  <a:pt x="5557" y="144"/>
                  <a:pt x="5136" y="181"/>
                  <a:pt x="4585" y="186"/>
                </a:cubicBezTo>
                <a:cubicBezTo>
                  <a:pt x="4034" y="191"/>
                  <a:pt x="2849" y="170"/>
                  <a:pt x="2246" y="180"/>
                </a:cubicBezTo>
                <a:cubicBezTo>
                  <a:pt x="1643" y="190"/>
                  <a:pt x="1319" y="178"/>
                  <a:pt x="960" y="180"/>
                </a:cubicBezTo>
                <a:cubicBezTo>
                  <a:pt x="601" y="182"/>
                  <a:pt x="238" y="198"/>
                  <a:pt x="76" y="198"/>
                </a:cubicBezTo>
                <a:cubicBezTo>
                  <a:pt x="28" y="198"/>
                  <a:pt x="1" y="153"/>
                  <a:pt x="1" y="153"/>
                </a:cubicBezTo>
                <a:cubicBezTo>
                  <a:pt x="1" y="153"/>
                  <a:pt x="0" y="83"/>
                  <a:pt x="1" y="0"/>
                </a:cubicBezTo>
                <a:lnTo>
                  <a:pt x="5553" y="0"/>
                </a:lnTo>
                <a:close/>
              </a:path>
            </a:pathLst>
          </a:custGeom>
          <a:solidFill>
            <a:schemeClr val="hlink">
              <a:alpha val="7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1588" y="393700"/>
            <a:ext cx="242888" cy="6469063"/>
          </a:xfrm>
          <a:custGeom>
            <a:avLst/>
            <a:gdLst/>
            <a:ahLst/>
            <a:cxnLst>
              <a:cxn ang="0">
                <a:pos x="0" y="4061"/>
              </a:cxn>
              <a:cxn ang="0">
                <a:pos x="145" y="4064"/>
              </a:cxn>
              <a:cxn ang="0">
                <a:pos x="149" y="3364"/>
              </a:cxn>
              <a:cxn ang="0">
                <a:pos x="137" y="1651"/>
              </a:cxn>
              <a:cxn ang="0">
                <a:pos x="139" y="710"/>
              </a:cxn>
              <a:cxn ang="0">
                <a:pos x="136" y="65"/>
              </a:cxn>
              <a:cxn ang="0">
                <a:pos x="102" y="18"/>
              </a:cxn>
              <a:cxn ang="0">
                <a:pos x="1" y="7"/>
              </a:cxn>
              <a:cxn ang="0">
                <a:pos x="0" y="4061"/>
              </a:cxn>
            </a:cxnLst>
            <a:rect l="0" t="0" r="r" b="b"/>
            <a:pathLst>
              <a:path w="153" h="4067">
                <a:moveTo>
                  <a:pt x="0" y="4061"/>
                </a:moveTo>
                <a:lnTo>
                  <a:pt x="145" y="4064"/>
                </a:lnTo>
                <a:cubicBezTo>
                  <a:pt x="141" y="4067"/>
                  <a:pt x="145" y="3766"/>
                  <a:pt x="149" y="3364"/>
                </a:cubicBezTo>
                <a:cubicBezTo>
                  <a:pt x="153" y="2962"/>
                  <a:pt x="143" y="2090"/>
                  <a:pt x="137" y="1651"/>
                </a:cubicBezTo>
                <a:cubicBezTo>
                  <a:pt x="131" y="1212"/>
                  <a:pt x="138" y="971"/>
                  <a:pt x="139" y="710"/>
                </a:cubicBezTo>
                <a:cubicBezTo>
                  <a:pt x="141" y="448"/>
                  <a:pt x="136" y="184"/>
                  <a:pt x="136" y="65"/>
                </a:cubicBezTo>
                <a:cubicBezTo>
                  <a:pt x="136" y="30"/>
                  <a:pt x="102" y="18"/>
                  <a:pt x="102" y="18"/>
                </a:cubicBezTo>
                <a:cubicBezTo>
                  <a:pt x="41" y="0"/>
                  <a:pt x="1" y="7"/>
                  <a:pt x="1" y="7"/>
                </a:cubicBezTo>
                <a:lnTo>
                  <a:pt x="0" y="4061"/>
                </a:lnTo>
                <a:close/>
              </a:path>
            </a:pathLst>
          </a:custGeom>
          <a:solidFill>
            <a:schemeClr val="folHlink">
              <a:alpha val="7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4" name="Freeform 10"/>
          <p:cNvSpPr>
            <a:spLocks/>
          </p:cNvSpPr>
          <p:nvPr/>
        </p:nvSpPr>
        <p:spPr bwMode="gray">
          <a:xfrm>
            <a:off x="-3175" y="0"/>
            <a:ext cx="247650" cy="32702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50" y="0"/>
              </a:cxn>
              <a:cxn ang="0">
                <a:pos x="144" y="149"/>
              </a:cxn>
              <a:cxn ang="0">
                <a:pos x="87" y="197"/>
              </a:cxn>
              <a:cxn ang="0">
                <a:pos x="0" y="197"/>
              </a:cxn>
              <a:cxn ang="0">
                <a:pos x="2" y="0"/>
              </a:cxn>
            </a:cxnLst>
            <a:rect l="0" t="0" r="r" b="b"/>
            <a:pathLst>
              <a:path w="156" h="206">
                <a:moveTo>
                  <a:pt x="2" y="0"/>
                </a:moveTo>
                <a:lnTo>
                  <a:pt x="150" y="0"/>
                </a:lnTo>
                <a:cubicBezTo>
                  <a:pt x="156" y="71"/>
                  <a:pt x="144" y="149"/>
                  <a:pt x="144" y="149"/>
                </a:cubicBezTo>
                <a:cubicBezTo>
                  <a:pt x="133" y="181"/>
                  <a:pt x="111" y="189"/>
                  <a:pt x="87" y="197"/>
                </a:cubicBezTo>
                <a:cubicBezTo>
                  <a:pt x="44" y="206"/>
                  <a:pt x="0" y="197"/>
                  <a:pt x="0" y="197"/>
                </a:cubicBezTo>
                <a:lnTo>
                  <a:pt x="2" y="0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802996BA-B428-4EF3-96AB-034EAD34E9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44" name="Freeform 20"/>
          <p:cNvSpPr>
            <a:spLocks/>
          </p:cNvSpPr>
          <p:nvPr/>
        </p:nvSpPr>
        <p:spPr bwMode="gray">
          <a:xfrm>
            <a:off x="6132513" y="457200"/>
            <a:ext cx="917575" cy="635000"/>
          </a:xfrm>
          <a:custGeom>
            <a:avLst/>
            <a:gdLst/>
            <a:ahLst/>
            <a:cxnLst>
              <a:cxn ang="0">
                <a:pos x="32" y="70"/>
              </a:cxn>
              <a:cxn ang="0">
                <a:pos x="138" y="20"/>
              </a:cxn>
              <a:cxn ang="0">
                <a:pos x="412" y="32"/>
              </a:cxn>
              <a:cxn ang="0">
                <a:pos x="682" y="11"/>
              </a:cxn>
              <a:cxn ang="0">
                <a:pos x="1010" y="17"/>
              </a:cxn>
              <a:cxn ang="0">
                <a:pos x="1276" y="30"/>
              </a:cxn>
              <a:cxn ang="0">
                <a:pos x="1462" y="11"/>
              </a:cxn>
              <a:cxn ang="0">
                <a:pos x="1618" y="18"/>
              </a:cxn>
              <a:cxn ang="0">
                <a:pos x="1704" y="120"/>
              </a:cxn>
              <a:cxn ang="0">
                <a:pos x="1700" y="338"/>
              </a:cxn>
              <a:cxn ang="0">
                <a:pos x="1708" y="665"/>
              </a:cxn>
              <a:cxn ang="0">
                <a:pos x="1698" y="857"/>
              </a:cxn>
              <a:cxn ang="0">
                <a:pos x="1710" y="1043"/>
              </a:cxn>
              <a:cxn ang="0">
                <a:pos x="1656" y="1120"/>
              </a:cxn>
              <a:cxn ang="0">
                <a:pos x="1480" y="1122"/>
              </a:cxn>
              <a:cxn ang="0">
                <a:pos x="1254" y="1111"/>
              </a:cxn>
              <a:cxn ang="0">
                <a:pos x="920" y="1126"/>
              </a:cxn>
              <a:cxn ang="0">
                <a:pos x="584" y="1109"/>
              </a:cxn>
              <a:cxn ang="0">
                <a:pos x="322" y="1123"/>
              </a:cxn>
              <a:cxn ang="0">
                <a:pos x="88" y="1116"/>
              </a:cxn>
              <a:cxn ang="0">
                <a:pos x="14" y="1029"/>
              </a:cxn>
              <a:cxn ang="0">
                <a:pos x="23" y="847"/>
              </a:cxn>
              <a:cxn ang="0">
                <a:pos x="20" y="657"/>
              </a:cxn>
              <a:cxn ang="0">
                <a:pos x="4" y="405"/>
              </a:cxn>
              <a:cxn ang="0">
                <a:pos x="20" y="222"/>
              </a:cxn>
              <a:cxn ang="0">
                <a:pos x="32" y="70"/>
              </a:cxn>
            </a:cxnLst>
            <a:rect l="0" t="0" r="r" b="b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45" name="Freeform 21"/>
          <p:cNvSpPr>
            <a:spLocks/>
          </p:cNvSpPr>
          <p:nvPr/>
        </p:nvSpPr>
        <p:spPr bwMode="gray">
          <a:xfrm>
            <a:off x="8085138" y="457200"/>
            <a:ext cx="917575" cy="636588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46" name="Freeform 22"/>
          <p:cNvSpPr>
            <a:spLocks/>
          </p:cNvSpPr>
          <p:nvPr/>
        </p:nvSpPr>
        <p:spPr bwMode="gray">
          <a:xfrm>
            <a:off x="7113588" y="457200"/>
            <a:ext cx="917575" cy="636588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1">
            <a:blip r:embed="rId14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47" name="Freeform 23"/>
          <p:cNvSpPr>
            <a:spLocks/>
          </p:cNvSpPr>
          <p:nvPr/>
        </p:nvSpPr>
        <p:spPr bwMode="gray">
          <a:xfrm>
            <a:off x="6132513" y="457200"/>
            <a:ext cx="917575" cy="635000"/>
          </a:xfrm>
          <a:custGeom>
            <a:avLst/>
            <a:gdLst/>
            <a:ahLst/>
            <a:cxnLst>
              <a:cxn ang="0">
                <a:pos x="32" y="70"/>
              </a:cxn>
              <a:cxn ang="0">
                <a:pos x="138" y="20"/>
              </a:cxn>
              <a:cxn ang="0">
                <a:pos x="412" y="32"/>
              </a:cxn>
              <a:cxn ang="0">
                <a:pos x="682" y="11"/>
              </a:cxn>
              <a:cxn ang="0">
                <a:pos x="1010" y="17"/>
              </a:cxn>
              <a:cxn ang="0">
                <a:pos x="1276" y="30"/>
              </a:cxn>
              <a:cxn ang="0">
                <a:pos x="1462" y="11"/>
              </a:cxn>
              <a:cxn ang="0">
                <a:pos x="1618" y="18"/>
              </a:cxn>
              <a:cxn ang="0">
                <a:pos x="1704" y="120"/>
              </a:cxn>
              <a:cxn ang="0">
                <a:pos x="1700" y="338"/>
              </a:cxn>
              <a:cxn ang="0">
                <a:pos x="1708" y="665"/>
              </a:cxn>
              <a:cxn ang="0">
                <a:pos x="1698" y="857"/>
              </a:cxn>
              <a:cxn ang="0">
                <a:pos x="1710" y="1043"/>
              </a:cxn>
              <a:cxn ang="0">
                <a:pos x="1656" y="1120"/>
              </a:cxn>
              <a:cxn ang="0">
                <a:pos x="1480" y="1122"/>
              </a:cxn>
              <a:cxn ang="0">
                <a:pos x="1254" y="1111"/>
              </a:cxn>
              <a:cxn ang="0">
                <a:pos x="920" y="1126"/>
              </a:cxn>
              <a:cxn ang="0">
                <a:pos x="584" y="1109"/>
              </a:cxn>
              <a:cxn ang="0">
                <a:pos x="322" y="1123"/>
              </a:cxn>
              <a:cxn ang="0">
                <a:pos x="88" y="1116"/>
              </a:cxn>
              <a:cxn ang="0">
                <a:pos x="14" y="1029"/>
              </a:cxn>
              <a:cxn ang="0">
                <a:pos x="23" y="847"/>
              </a:cxn>
              <a:cxn ang="0">
                <a:pos x="20" y="657"/>
              </a:cxn>
              <a:cxn ang="0">
                <a:pos x="4" y="405"/>
              </a:cxn>
              <a:cxn ang="0">
                <a:pos x="20" y="222"/>
              </a:cxn>
              <a:cxn ang="0">
                <a:pos x="32" y="70"/>
              </a:cxn>
            </a:cxnLst>
            <a:rect l="0" t="0" r="r" b="b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blipFill dpi="0" rotWithShape="1">
            <a:blip r:embed="rId15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48" name="Freeform 24"/>
          <p:cNvSpPr>
            <a:spLocks/>
          </p:cNvSpPr>
          <p:nvPr/>
        </p:nvSpPr>
        <p:spPr bwMode="gray">
          <a:xfrm>
            <a:off x="7107238" y="452438"/>
            <a:ext cx="930275" cy="644525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49" name="Freeform 25"/>
          <p:cNvSpPr>
            <a:spLocks/>
          </p:cNvSpPr>
          <p:nvPr/>
        </p:nvSpPr>
        <p:spPr bwMode="gray">
          <a:xfrm>
            <a:off x="8085138" y="457200"/>
            <a:ext cx="917575" cy="636588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1">
            <a:blip r:embed="rId16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040" name="Picture 26" descr="OPENAS_318748"/>
          <p:cNvPicPr>
            <a:picLocks noChangeAspect="1" noChangeArrowheads="1"/>
          </p:cNvPicPr>
          <p:nvPr/>
        </p:nvPicPr>
        <p:blipFill>
          <a:blip r:embed="rId17" cstate="print"/>
          <a:srcRect t="9825" b="10228"/>
          <a:stretch>
            <a:fillRect/>
          </a:stretch>
        </p:blipFill>
        <p:spPr bwMode="auto">
          <a:xfrm>
            <a:off x="6553200" y="0"/>
            <a:ext cx="25908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1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28625" y="284163"/>
            <a:ext cx="5819775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7092950" y="1628775"/>
            <a:ext cx="1655763" cy="431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0" y="4365625"/>
            <a:ext cx="9144000" cy="249237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>
              <a:solidFill>
                <a:schemeClr val="folHlink"/>
              </a:solidFill>
            </a:endParaRPr>
          </a:p>
        </p:txBody>
      </p:sp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539750" y="5229225"/>
            <a:ext cx="81740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i="1">
                <a:solidFill>
                  <a:srgbClr val="CC3300"/>
                </a:solidFill>
              </a:rPr>
              <a:t>«Диагностическая деятельность </a:t>
            </a:r>
            <a:br>
              <a:rPr lang="ru-RU" sz="2400" b="1" i="1">
                <a:solidFill>
                  <a:srgbClr val="CC3300"/>
                </a:solidFill>
              </a:rPr>
            </a:br>
            <a:r>
              <a:rPr lang="ru-RU" sz="2400" b="1" i="1">
                <a:solidFill>
                  <a:srgbClr val="CC3300"/>
                </a:solidFill>
              </a:rPr>
              <a:t>педагога-психолога по изучению профильной направленности  обучающихся 9-х классов»</a:t>
            </a:r>
            <a:r>
              <a:rPr lang="ru-RU" sz="2400">
                <a:solidFill>
                  <a:srgbClr val="CC3300"/>
                </a:solidFill>
              </a:rPr>
              <a:t> </a:t>
            </a:r>
          </a:p>
        </p:txBody>
      </p:sp>
      <p:sp>
        <p:nvSpPr>
          <p:cNvPr id="3077" name="Rectangle 12"/>
          <p:cNvSpPr>
            <a:spLocks noChangeArrowheads="1"/>
          </p:cNvSpPr>
          <p:nvPr/>
        </p:nvSpPr>
        <p:spPr bwMode="gray">
          <a:xfrm>
            <a:off x="6372225" y="765175"/>
            <a:ext cx="2447925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ГОУ ДО «Кемеровский областной центр </a:t>
            </a:r>
          </a:p>
          <a:p>
            <a:pPr algn="ctr"/>
            <a:r>
              <a:rPr lang="ru-RU" sz="1400" b="1">
                <a:solidFill>
                  <a:schemeClr val="bg1"/>
                </a:solidFill>
              </a:rPr>
              <a:t>профессиональной ориентации молодежи»</a:t>
            </a:r>
            <a:endParaRPr lang="en-US" sz="1400" b="1">
              <a:solidFill>
                <a:schemeClr val="bg1"/>
              </a:solidFill>
            </a:endParaRPr>
          </a:p>
        </p:txBody>
      </p:sp>
      <p:pic>
        <p:nvPicPr>
          <p:cNvPr id="3078" name="Рисунок 8" descr="юбиленая эмблема без тени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2636838"/>
            <a:ext cx="1441450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Прямоугольник 11"/>
          <p:cNvSpPr>
            <a:spLocks noChangeArrowheads="1"/>
          </p:cNvSpPr>
          <p:nvPr/>
        </p:nvSpPr>
        <p:spPr bwMode="gray">
          <a:xfrm>
            <a:off x="468313" y="692150"/>
            <a:ext cx="2376487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</a:pPr>
            <a:r>
              <a:rPr lang="ru-RU" b="1" i="1">
                <a:solidFill>
                  <a:srgbClr val="FFFF00"/>
                </a:solidFill>
              </a:rPr>
              <a:t>О.А. Кузнецова </a:t>
            </a:r>
          </a:p>
          <a:p>
            <a:pPr algn="ctr">
              <a:spcBef>
                <a:spcPct val="20000"/>
              </a:spcBef>
            </a:pPr>
            <a:r>
              <a:rPr lang="ru-RU" b="1" i="1">
                <a:solidFill>
                  <a:srgbClr val="FFFF00"/>
                </a:solidFill>
              </a:rPr>
              <a:t>зав.отделом ПСПС</a:t>
            </a:r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250825" y="4652963"/>
            <a:ext cx="14874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1" i="1">
                <a:solidFill>
                  <a:srgbClr val="FFFFFF"/>
                </a:solidFill>
              </a:rPr>
              <a:t>Практикум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auto">
          <a:xfrm>
            <a:off x="468313" y="476250"/>
            <a:ext cx="417195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b="1" u="sng">
                <a:solidFill>
                  <a:srgbClr val="CC3300"/>
                </a:solidFill>
              </a:rPr>
              <a:t>Профессиональным психологическим </a:t>
            </a:r>
            <a:endParaRPr lang="en-US" b="1" u="sng">
              <a:solidFill>
                <a:srgbClr val="CC3300"/>
              </a:solidFill>
            </a:endParaRPr>
          </a:p>
          <a:p>
            <a:pPr>
              <a:spcBef>
                <a:spcPct val="20000"/>
              </a:spcBef>
            </a:pPr>
            <a:r>
              <a:rPr lang="ru-RU" b="1" u="sng">
                <a:solidFill>
                  <a:srgbClr val="CC3300"/>
                </a:solidFill>
              </a:rPr>
              <a:t>отбором выявляются:</a:t>
            </a:r>
          </a:p>
        </p:txBody>
      </p: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0" y="1357313"/>
            <a:ext cx="4286250" cy="528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>
              <a:spcBef>
                <a:spcPct val="70000"/>
              </a:spcBef>
            </a:pPr>
            <a:r>
              <a:rPr lang="ru-RU" sz="1200" b="1">
                <a:solidFill>
                  <a:srgbClr val="C00000"/>
                </a:solidFill>
              </a:rPr>
              <a:t>направленность и   ведущие   мотивы  </a:t>
            </a:r>
            <a:r>
              <a:rPr lang="ru-RU" sz="1200"/>
              <a:t> (обоснованность   своего выбора по профилю дальнейшего образовательного маршрута и будущей работы);</a:t>
            </a:r>
          </a:p>
          <a:p>
            <a:pPr lvl="2">
              <a:spcBef>
                <a:spcPct val="70000"/>
              </a:spcBef>
            </a:pPr>
            <a:r>
              <a:rPr lang="ru-RU" sz="1200" b="1">
                <a:solidFill>
                  <a:srgbClr val="C00000"/>
                </a:solidFill>
              </a:rPr>
              <a:t>знания, навыки   и   умения    </a:t>
            </a:r>
            <a:r>
              <a:rPr lang="ru-RU" sz="1200"/>
              <a:t>(уровень    общеобразовательной подготовки,  логичность  и  самостоятельность  мышления,  диапазон интересов и склонностей  в  сочетании  с  ориентацией  по  профилю образовательно-профессионального маршрута и будущей работы);</a:t>
            </a:r>
          </a:p>
          <a:p>
            <a:pPr lvl="2">
              <a:spcBef>
                <a:spcPct val="70000"/>
              </a:spcBef>
            </a:pPr>
            <a:r>
              <a:rPr lang="ru-RU" sz="1200" b="1">
                <a:solidFill>
                  <a:srgbClr val="C00000"/>
                </a:solidFill>
              </a:rPr>
              <a:t>профессионально важные психические процессы </a:t>
            </a:r>
            <a:r>
              <a:rPr lang="ru-RU" sz="1200"/>
              <a:t>(уровень  развитии профессионально важных психических процессов, таких, как внимание, абстрактно-логическое и наглядно-действенное мышление, оперативная и долговременная память,  скорость простой и сложной сенсомоторных реакций);</a:t>
            </a:r>
          </a:p>
          <a:p>
            <a:pPr lvl="2">
              <a:spcBef>
                <a:spcPct val="70000"/>
              </a:spcBef>
            </a:pPr>
            <a:r>
              <a:rPr lang="ru-RU" sz="1200" b="1">
                <a:solidFill>
                  <a:srgbClr val="C00000"/>
                </a:solidFill>
              </a:rPr>
              <a:t>свойства высшей    нервной   деятельности,   проявляющиеся   в свойствах  темперамента</a:t>
            </a:r>
            <a:r>
              <a:rPr lang="ru-RU" sz="1200"/>
              <a:t>   (сила   и   уравновешенность   процессов возбуждения и торможения, эмоциональная устойчивость).</a:t>
            </a:r>
          </a:p>
        </p:txBody>
      </p:sp>
      <p:sp>
        <p:nvSpPr>
          <p:cNvPr id="12292" name="Заголовок 1"/>
          <p:cNvSpPr>
            <a:spLocks/>
          </p:cNvSpPr>
          <p:nvPr/>
        </p:nvSpPr>
        <p:spPr bwMode="auto">
          <a:xfrm>
            <a:off x="4716463" y="1412875"/>
            <a:ext cx="41402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91440" anchor="b"/>
          <a:lstStyle/>
          <a:p>
            <a:pPr algn="ctr"/>
            <a:r>
              <a:rPr lang="ru-RU" b="1">
                <a:solidFill>
                  <a:srgbClr val="05196F"/>
                </a:solidFill>
              </a:rPr>
              <a:t>Методики психологического </a:t>
            </a:r>
            <a:br>
              <a:rPr lang="ru-RU" b="1">
                <a:solidFill>
                  <a:srgbClr val="05196F"/>
                </a:solidFill>
              </a:rPr>
            </a:br>
            <a:r>
              <a:rPr lang="ru-RU" b="1">
                <a:solidFill>
                  <a:srgbClr val="05196F"/>
                </a:solidFill>
              </a:rPr>
              <a:t>исследования:</a:t>
            </a:r>
          </a:p>
        </p:txBody>
      </p:sp>
      <p:sp>
        <p:nvSpPr>
          <p:cNvPr id="12293" name="Rectangle 8"/>
          <p:cNvSpPr>
            <a:spLocks noChangeArrowheads="1"/>
          </p:cNvSpPr>
          <p:nvPr/>
        </p:nvSpPr>
        <p:spPr bwMode="auto">
          <a:xfrm>
            <a:off x="4787900" y="1844675"/>
            <a:ext cx="3960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C00000"/>
                </a:solidFill>
              </a:rPr>
              <a:t>16-факторный опросник Кеттела </a:t>
            </a:r>
            <a:endParaRPr lang="en-US" sz="1200" b="1">
              <a:solidFill>
                <a:srgbClr val="C00000"/>
              </a:solidFill>
            </a:endParaRPr>
          </a:p>
          <a:p>
            <a:r>
              <a:rPr lang="ru-RU" sz="1200" b="1"/>
              <a:t>(цель: исследование личностных качеств)</a:t>
            </a:r>
          </a:p>
        </p:txBody>
      </p:sp>
      <p:sp>
        <p:nvSpPr>
          <p:cNvPr id="12294" name="Rectangle 9"/>
          <p:cNvSpPr>
            <a:spLocks noChangeArrowheads="1"/>
          </p:cNvSpPr>
          <p:nvPr/>
        </p:nvSpPr>
        <p:spPr bwMode="auto">
          <a:xfrm>
            <a:off x="4859338" y="2492375"/>
            <a:ext cx="3889375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1200" b="1">
                <a:solidFill>
                  <a:srgbClr val="C00000"/>
                </a:solidFill>
              </a:rPr>
              <a:t>Таблицы Шульте </a:t>
            </a:r>
          </a:p>
          <a:p>
            <a:pPr marL="342900" indent="-342900"/>
            <a:r>
              <a:rPr lang="ru-RU" sz="1200" b="1"/>
              <a:t>(цель: исследование скорости ориентировочно-поисковых движений взора, объема и распределения внимания и влияния на эти качества стрессовой ситуации).</a:t>
            </a:r>
          </a:p>
        </p:txBody>
      </p:sp>
      <p:sp>
        <p:nvSpPr>
          <p:cNvPr id="12295" name="Rectangle 11"/>
          <p:cNvSpPr>
            <a:spLocks noChangeArrowheads="1"/>
          </p:cNvSpPr>
          <p:nvPr/>
        </p:nvSpPr>
        <p:spPr bwMode="auto">
          <a:xfrm>
            <a:off x="4859338" y="3644900"/>
            <a:ext cx="40338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C00000"/>
                </a:solidFill>
              </a:rPr>
              <a:t>Опросник УНП</a:t>
            </a:r>
            <a:r>
              <a:rPr lang="ru-RU" sz="1200">
                <a:solidFill>
                  <a:srgbClr val="C00000"/>
                </a:solidFill>
              </a:rPr>
              <a:t> </a:t>
            </a:r>
            <a:r>
              <a:rPr lang="ru-RU" sz="1200" b="1"/>
              <a:t>(для экспресс-диагностики особенностей личности, характерных для пограничных нервно-психических расстройств и определения степени их выраженности).</a:t>
            </a:r>
          </a:p>
        </p:txBody>
      </p:sp>
      <p:sp>
        <p:nvSpPr>
          <p:cNvPr id="12296" name="Rectangle 12"/>
          <p:cNvSpPr>
            <a:spLocks noChangeArrowheads="1"/>
          </p:cNvSpPr>
          <p:nvPr/>
        </p:nvSpPr>
        <p:spPr bwMode="auto">
          <a:xfrm>
            <a:off x="4875213" y="4652963"/>
            <a:ext cx="3887787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C00000"/>
                </a:solidFill>
              </a:rPr>
              <a:t>Запоминание фигур </a:t>
            </a:r>
          </a:p>
          <a:p>
            <a:r>
              <a:rPr lang="ru-RU" sz="1200" b="1"/>
              <a:t>(для изучения объема оперативной и долговременной памяти).</a:t>
            </a:r>
          </a:p>
        </p:txBody>
      </p:sp>
      <p:sp>
        <p:nvSpPr>
          <p:cNvPr id="12297" name="Rectangle 13"/>
          <p:cNvSpPr>
            <a:spLocks noChangeArrowheads="1"/>
          </p:cNvSpPr>
          <p:nvPr/>
        </p:nvSpPr>
        <p:spPr bwMode="auto">
          <a:xfrm>
            <a:off x="4859338" y="5445125"/>
            <a:ext cx="38322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C00000"/>
                </a:solidFill>
              </a:rPr>
              <a:t>Анкета </a:t>
            </a:r>
            <a:r>
              <a:rPr lang="ru-RU" sz="1200" b="1"/>
              <a:t>(цель: исследование мотивации, династийного фактора выбора ОПМ и уровня предпрофильной подготовки).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/>
          </p:cNvSpPr>
          <p:nvPr/>
        </p:nvSpPr>
        <p:spPr bwMode="auto">
          <a:xfrm>
            <a:off x="539750" y="1268413"/>
            <a:ext cx="831850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55000"/>
              </a:spcBef>
              <a:buFontTx/>
              <a:buChar char="•"/>
            </a:pPr>
            <a:r>
              <a:rPr lang="ru-RU" sz="1400"/>
              <a:t>Исследованы профильно значимые характеристики личности и факторы риска трудностей адаптации и профессионального самоопределения профессий и специальностей сферы путей сообщения.</a:t>
            </a:r>
          </a:p>
          <a:p>
            <a:pPr marL="273050" indent="-273050">
              <a:spcBef>
                <a:spcPct val="55000"/>
              </a:spcBef>
              <a:buFontTx/>
              <a:buChar char="•"/>
            </a:pPr>
            <a:r>
              <a:rPr lang="ru-RU" sz="1400"/>
              <a:t> Данное исследование направлено на выявление следующих профильно и профессионально значимых  психологических факторов:</a:t>
            </a:r>
          </a:p>
          <a:p>
            <a:pPr marL="822325" lvl="2" indent="-228600">
              <a:spcBef>
                <a:spcPct val="55000"/>
              </a:spcBef>
              <a:buFontTx/>
              <a:buChar char="•"/>
            </a:pPr>
            <a:r>
              <a:rPr lang="ru-RU" sz="1400" b="1">
                <a:solidFill>
                  <a:srgbClr val="C00000"/>
                </a:solidFill>
              </a:rPr>
              <a:t>обоснованность   выбора </a:t>
            </a:r>
            <a:r>
              <a:rPr lang="ru-RU" sz="1400"/>
              <a:t>по профилю дальнейшего образовательного маршрута и будущей работы (профильная направленность и   ведущие   мотивы);</a:t>
            </a:r>
          </a:p>
          <a:p>
            <a:pPr marL="822325" lvl="2" indent="-228600">
              <a:spcBef>
                <a:spcPct val="55000"/>
              </a:spcBef>
              <a:buFontTx/>
              <a:buChar char="•"/>
            </a:pPr>
            <a:r>
              <a:rPr lang="ru-RU" sz="1400" b="1">
                <a:solidFill>
                  <a:srgbClr val="C00000"/>
                </a:solidFill>
              </a:rPr>
              <a:t>уровень    общеобразовательной подготовки,  </a:t>
            </a:r>
            <a:r>
              <a:rPr lang="ru-RU" sz="1400"/>
              <a:t>логичность  и  самостоятельность  мышления,  диапазон интересов и склонностей  в  сочетании  с  ориентацией  по  профилю образовательно-профессионального маршрута и будущей работы;</a:t>
            </a:r>
          </a:p>
          <a:p>
            <a:pPr marL="822325" lvl="2" indent="-228600">
              <a:spcBef>
                <a:spcPct val="55000"/>
              </a:spcBef>
              <a:buFontTx/>
              <a:buChar char="•"/>
            </a:pPr>
            <a:r>
              <a:rPr lang="ru-RU" sz="1400" b="1">
                <a:solidFill>
                  <a:srgbClr val="C00000"/>
                </a:solidFill>
              </a:rPr>
              <a:t>профильно и профессионально важные психические процессы </a:t>
            </a:r>
            <a:r>
              <a:rPr lang="ru-RU" sz="1400"/>
              <a:t>(уровень  развитии профессионально важных психических процессов, таких, как внимание, абстрактно-логическое и наглядно-действенное мышление, оперативная и долговременная память,  скорость простой и сложной сенсомоторных реакций);</a:t>
            </a:r>
          </a:p>
          <a:p>
            <a:pPr marL="822325" lvl="2" indent="-228600">
              <a:spcBef>
                <a:spcPct val="55000"/>
              </a:spcBef>
              <a:buFontTx/>
              <a:buChar char="•"/>
            </a:pPr>
            <a:r>
              <a:rPr lang="ru-RU" sz="1400" b="1">
                <a:solidFill>
                  <a:srgbClr val="C00000"/>
                </a:solidFill>
              </a:rPr>
              <a:t>свойства высшей    нервной   деятельности</a:t>
            </a:r>
            <a:r>
              <a:rPr lang="ru-RU" sz="1400"/>
              <a:t>,   проявляющиеся   в свойствах  темперамента   (сила   и   уравновешенность   процессов возбуждения и торможения, эмоциональная устойчивость, тип нервной системы);</a:t>
            </a:r>
          </a:p>
        </p:txBody>
      </p:sp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539750" y="549275"/>
            <a:ext cx="3233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800" b="1">
                <a:solidFill>
                  <a:srgbClr val="CC3300"/>
                </a:solidFill>
              </a:rPr>
              <a:t>Результаты исследования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/>
          </p:cNvSpPr>
          <p:nvPr/>
        </p:nvSpPr>
        <p:spPr bwMode="auto">
          <a:xfrm>
            <a:off x="357188" y="214313"/>
            <a:ext cx="57991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91440" anchor="b"/>
          <a:lstStyle/>
          <a:p>
            <a:r>
              <a:rPr lang="ru-RU" sz="2000" b="1">
                <a:solidFill>
                  <a:srgbClr val="05196F"/>
                </a:solidFill>
              </a:rPr>
              <a:t>1. Уровень развития </a:t>
            </a:r>
            <a:br>
              <a:rPr lang="ru-RU" sz="2000" b="1">
                <a:solidFill>
                  <a:srgbClr val="05196F"/>
                </a:solidFill>
              </a:rPr>
            </a:br>
            <a:r>
              <a:rPr lang="ru-RU" sz="2000" b="1">
                <a:solidFill>
                  <a:srgbClr val="05196F"/>
                </a:solidFill>
              </a:rPr>
              <a:t>интеллектуальных способностей</a:t>
            </a:r>
            <a:r>
              <a:rPr lang="ru-RU" sz="2500" b="1">
                <a:solidFill>
                  <a:srgbClr val="05196F"/>
                </a:solidFill>
              </a:rPr>
              <a:t> </a:t>
            </a:r>
          </a:p>
        </p:txBody>
      </p:sp>
      <p:sp>
        <p:nvSpPr>
          <p:cNvPr id="14339" name="Содержимое 2"/>
          <p:cNvSpPr>
            <a:spLocks/>
          </p:cNvSpPr>
          <p:nvPr/>
        </p:nvSpPr>
        <p:spPr bwMode="auto">
          <a:xfrm>
            <a:off x="395288" y="1700213"/>
            <a:ext cx="8247062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60000"/>
              </a:spcBef>
              <a:buFontTx/>
              <a:buChar char="•"/>
            </a:pPr>
            <a:r>
              <a:rPr lang="ru-RU"/>
              <a:t>По результатам исследования особенностей развития логического, абстрактного мышления, общей осведомленности условно выделены 3 уровня развития интеллектуальных способностей, соответствующие определенным показателям: </a:t>
            </a:r>
          </a:p>
          <a:p>
            <a:pPr marL="273050" indent="-273050">
              <a:spcBef>
                <a:spcPct val="60000"/>
              </a:spcBef>
              <a:buFontTx/>
              <a:buChar char="•"/>
            </a:pPr>
            <a:r>
              <a:rPr lang="ru-RU"/>
              <a:t>Низкий уровень (ниже допустимой границы нормы) –  20 %</a:t>
            </a:r>
          </a:p>
          <a:p>
            <a:pPr marL="273050" indent="-273050">
              <a:spcBef>
                <a:spcPct val="60000"/>
              </a:spcBef>
              <a:buFontTx/>
              <a:buChar char="•"/>
            </a:pPr>
            <a:r>
              <a:rPr lang="ru-RU"/>
              <a:t>Средний уровень  (возрастная норма) – 76 %</a:t>
            </a:r>
          </a:p>
          <a:p>
            <a:pPr marL="273050" indent="-273050">
              <a:spcBef>
                <a:spcPct val="60000"/>
              </a:spcBef>
              <a:buFontTx/>
              <a:buChar char="•"/>
            </a:pPr>
            <a:r>
              <a:rPr lang="ru-RU"/>
              <a:t>Высокий уровень (выше границы возрастной нормы) – 4 % </a:t>
            </a:r>
            <a:endParaRPr lang="en-US"/>
          </a:p>
          <a:p>
            <a:pPr marL="273050" indent="-273050">
              <a:spcBef>
                <a:spcPct val="60000"/>
              </a:spcBef>
              <a:buFontTx/>
              <a:buChar char="•"/>
            </a:pPr>
            <a:r>
              <a:rPr lang="ru-RU"/>
              <a:t>Выявлено, что логическое мышление, способности решать абстрактные задачи и оперировать терминами и понятиями у 20 %  - ниже  возрастной нормы, что позволяет предположить наличие пробелов в системе знаний и недостаточную общую осведомленность.</a:t>
            </a:r>
          </a:p>
          <a:p>
            <a:pPr marL="273050" indent="-273050">
              <a:spcBef>
                <a:spcPct val="60000"/>
              </a:spcBef>
              <a:buFontTx/>
              <a:buChar char="•"/>
            </a:pPr>
            <a:r>
              <a:rPr lang="ru-RU"/>
              <a:t>Большинство кандидатов имеют склонность к решению практических задач, что является значимым для индустриально-технологического профиля.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/>
          </p:cNvSpPr>
          <p:nvPr/>
        </p:nvSpPr>
        <p:spPr bwMode="auto">
          <a:xfrm>
            <a:off x="468313" y="692150"/>
            <a:ext cx="8229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91440" anchor="b"/>
          <a:lstStyle/>
          <a:p>
            <a:r>
              <a:rPr lang="ru-RU" sz="2000" b="1">
                <a:solidFill>
                  <a:srgbClr val="05196F"/>
                </a:solidFill>
              </a:rPr>
              <a:t>2. Эмоциональная устойчивость</a:t>
            </a:r>
            <a:r>
              <a:rPr lang="ru-RU" sz="1800" b="1">
                <a:solidFill>
                  <a:srgbClr val="05196F"/>
                </a:solidFill>
              </a:rPr>
              <a:t/>
            </a:r>
            <a:br>
              <a:rPr lang="ru-RU" sz="1800" b="1">
                <a:solidFill>
                  <a:srgbClr val="05196F"/>
                </a:solidFill>
              </a:rPr>
            </a:br>
            <a:r>
              <a:rPr lang="ru-RU" sz="1200" b="1">
                <a:solidFill>
                  <a:schemeClr val="tx2"/>
                </a:solidFill>
              </a:rPr>
              <a:t>(работоспособность, выдержанность, эмоциональная зрелость)</a:t>
            </a:r>
            <a:r>
              <a:rPr lang="ru-RU" sz="1800" b="1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5363" name="Содержимое 2"/>
          <p:cNvSpPr>
            <a:spLocks/>
          </p:cNvSpPr>
          <p:nvPr/>
        </p:nvSpPr>
        <p:spPr bwMode="auto">
          <a:xfrm>
            <a:off x="395288" y="1412875"/>
            <a:ext cx="85725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FontTx/>
              <a:buChar char="•"/>
            </a:pPr>
            <a:r>
              <a:rPr lang="ru-RU"/>
              <a:t>На момент исследования проявили себя как эмоционально устойчивые – 97 %. </a:t>
            </a:r>
          </a:p>
          <a:p>
            <a:pPr marL="273050" indent="-273050">
              <a:spcBef>
                <a:spcPct val="20000"/>
              </a:spcBef>
              <a:buFontTx/>
              <a:buChar char="•"/>
            </a:pPr>
            <a:r>
              <a:rPr lang="ru-RU"/>
              <a:t>Признаки эмоциональной неустойчивости имеют – 3 %</a:t>
            </a:r>
            <a:endParaRPr lang="en-US"/>
          </a:p>
        </p:txBody>
      </p:sp>
      <p:sp>
        <p:nvSpPr>
          <p:cNvPr id="15364" name="Заголовок 1"/>
          <p:cNvSpPr>
            <a:spLocks/>
          </p:cNvSpPr>
          <p:nvPr/>
        </p:nvSpPr>
        <p:spPr bwMode="auto">
          <a:xfrm>
            <a:off x="468313" y="2708275"/>
            <a:ext cx="666432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91440" anchor="b"/>
          <a:lstStyle/>
          <a:p>
            <a:r>
              <a:rPr lang="ru-RU" sz="1800" b="1">
                <a:solidFill>
                  <a:srgbClr val="05196F"/>
                </a:solidFill>
              </a:rPr>
              <a:t>3. Коммуникативные особенности, </a:t>
            </a:r>
            <a:br>
              <a:rPr lang="ru-RU" sz="1800" b="1">
                <a:solidFill>
                  <a:srgbClr val="05196F"/>
                </a:solidFill>
              </a:rPr>
            </a:br>
            <a:r>
              <a:rPr lang="ru-RU" sz="1800" b="1">
                <a:solidFill>
                  <a:srgbClr val="05196F"/>
                </a:solidFill>
              </a:rPr>
              <a:t>уровень социальной смелости и доминантности (Е, </a:t>
            </a:r>
            <a:r>
              <a:rPr lang="en-US" sz="1800" b="1">
                <a:solidFill>
                  <a:srgbClr val="05196F"/>
                </a:solidFill>
                <a:latin typeface="Franklin Gothic Book" pitchFamily="34" charset="0"/>
              </a:rPr>
              <a:t>H</a:t>
            </a:r>
            <a:r>
              <a:rPr lang="ru-RU" sz="1800" b="1">
                <a:solidFill>
                  <a:srgbClr val="05196F"/>
                </a:solidFill>
              </a:rPr>
              <a:t>)</a:t>
            </a:r>
          </a:p>
        </p:txBody>
      </p:sp>
      <p:sp>
        <p:nvSpPr>
          <p:cNvPr id="15365" name="Содержимое 2"/>
          <p:cNvSpPr>
            <a:spLocks/>
          </p:cNvSpPr>
          <p:nvPr/>
        </p:nvSpPr>
        <p:spPr bwMode="auto">
          <a:xfrm>
            <a:off x="433388" y="3644900"/>
            <a:ext cx="84994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FontTx/>
              <a:buChar char="•"/>
            </a:pPr>
            <a:r>
              <a:rPr lang="ru-RU"/>
              <a:t>На момент исследования основная группа подростков – 95% проявляет признаки социальной опытности, разумного поведения в социальных контактах. </a:t>
            </a:r>
          </a:p>
          <a:p>
            <a:pPr marL="273050" indent="-273050">
              <a:spcBef>
                <a:spcPct val="20000"/>
              </a:spcBef>
              <a:buFontTx/>
              <a:buChar char="•"/>
            </a:pPr>
            <a:r>
              <a:rPr lang="ru-RU"/>
              <a:t>Высокий уровень социальной смелости, склонность к риску, лидерству, потребность в автономии (на момент исследования) выявлены у 2,5 %</a:t>
            </a:r>
            <a:r>
              <a:rPr lang="en-US"/>
              <a:t>.</a:t>
            </a:r>
          </a:p>
          <a:p>
            <a:pPr marL="273050" indent="-273050">
              <a:spcBef>
                <a:spcPct val="20000"/>
              </a:spcBef>
              <a:buFontTx/>
              <a:buChar char="•"/>
            </a:pPr>
            <a:r>
              <a:rPr lang="ru-RU"/>
              <a:t>В подростковом и юношеском возрасте такой уровень смелости может способствовать неоправданному риску и неожиданным поступкам.</a:t>
            </a:r>
          </a:p>
          <a:p>
            <a:pPr marL="273050" indent="-273050">
              <a:spcBef>
                <a:spcPct val="20000"/>
              </a:spcBef>
              <a:buFontTx/>
              <a:buChar char="•"/>
            </a:pPr>
            <a:r>
              <a:rPr lang="ru-RU"/>
              <a:t>Имеют признаки социально незрелого поведения, трудности принятия самостоятельных решений, что может привести к трудностям адаптации в группе - 2,5%.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/>
          </p:cNvSpPr>
          <p:nvPr/>
        </p:nvSpPr>
        <p:spPr bwMode="auto">
          <a:xfrm>
            <a:off x="539750" y="549275"/>
            <a:ext cx="51530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91440" anchor="b"/>
          <a:lstStyle/>
          <a:p>
            <a:r>
              <a:rPr lang="ru-RU" sz="2000" b="1">
                <a:solidFill>
                  <a:srgbClr val="05196F"/>
                </a:solidFill>
              </a:rPr>
              <a:t>4. Особенности развития внимания </a:t>
            </a:r>
            <a:br>
              <a:rPr lang="ru-RU" sz="2000" b="1">
                <a:solidFill>
                  <a:srgbClr val="05196F"/>
                </a:solidFill>
              </a:rPr>
            </a:br>
            <a:r>
              <a:rPr lang="ru-RU" sz="2000" b="1">
                <a:solidFill>
                  <a:srgbClr val="05196F"/>
                </a:solidFill>
              </a:rPr>
              <a:t>и  мнестических способностей</a:t>
            </a:r>
            <a:r>
              <a:rPr lang="ru-RU" sz="2200" b="1">
                <a:solidFill>
                  <a:srgbClr val="05196F"/>
                </a:solidFill>
              </a:rPr>
              <a:t> </a:t>
            </a:r>
          </a:p>
        </p:txBody>
      </p:sp>
      <p:sp>
        <p:nvSpPr>
          <p:cNvPr id="16387" name="Содержимое 2"/>
          <p:cNvSpPr>
            <a:spLocks/>
          </p:cNvSpPr>
          <p:nvPr/>
        </p:nvSpPr>
        <p:spPr bwMode="auto">
          <a:xfrm>
            <a:off x="468313" y="1268413"/>
            <a:ext cx="82296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just">
              <a:spcBef>
                <a:spcPct val="20000"/>
              </a:spcBef>
              <a:buFontTx/>
              <a:buChar char="•"/>
            </a:pPr>
            <a:r>
              <a:rPr lang="ru-RU"/>
              <a:t>У большинства участников исследования выявлены средние показатели долговременной и оперативной памяти. Подростки, имеющие низкие показатели состояния памяти попадают в «группу риска» учебных неудач. </a:t>
            </a:r>
          </a:p>
          <a:p>
            <a:pPr marL="273050" indent="-273050" algn="just">
              <a:spcBef>
                <a:spcPct val="20000"/>
              </a:spcBef>
            </a:pPr>
            <a:r>
              <a:rPr lang="ru-RU" i="1"/>
              <a:t> </a:t>
            </a:r>
            <a:r>
              <a:rPr lang="en-US" i="1"/>
              <a:t>* </a:t>
            </a:r>
            <a:r>
              <a:rPr lang="ru-RU" sz="1400" i="1" u="sng"/>
              <a:t>Причиной сниженных показателей может быть физическая усталость (учитывая время тестирования) или соматические заболевания.</a:t>
            </a:r>
          </a:p>
        </p:txBody>
      </p:sp>
      <p:pic>
        <p:nvPicPr>
          <p:cNvPr id="16388" name="Picture 8"/>
          <p:cNvPicPr>
            <a:picLocks noChangeAspect="1" noChangeArrowheads="1"/>
          </p:cNvPicPr>
          <p:nvPr/>
        </p:nvPicPr>
        <p:blipFill>
          <a:blip r:embed="rId2" cstate="print"/>
          <a:srcRect l="11598" t="6320" r="9720" b="2550"/>
          <a:stretch>
            <a:fillRect/>
          </a:stretch>
        </p:blipFill>
        <p:spPr bwMode="auto">
          <a:xfrm>
            <a:off x="611188" y="3141663"/>
            <a:ext cx="4105275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9"/>
          <p:cNvPicPr>
            <a:picLocks noChangeAspect="1" noChangeArrowheads="1"/>
          </p:cNvPicPr>
          <p:nvPr/>
        </p:nvPicPr>
        <p:blipFill>
          <a:blip r:embed="rId3" cstate="print"/>
          <a:srcRect l="15076" t="11646" r="13753" b="3334"/>
          <a:stretch>
            <a:fillRect/>
          </a:stretch>
        </p:blipFill>
        <p:spPr bwMode="auto">
          <a:xfrm>
            <a:off x="4787900" y="3141663"/>
            <a:ext cx="41402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Rectangle 10"/>
          <p:cNvSpPr>
            <a:spLocks noChangeArrowheads="1"/>
          </p:cNvSpPr>
          <p:nvPr/>
        </p:nvSpPr>
        <p:spPr bwMode="auto">
          <a:xfrm>
            <a:off x="468313" y="6107113"/>
            <a:ext cx="83232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/>
              <a:t>Диаграмма 4. Показатели оперативной памяти                           Диаграмма 5. Показатели долговременной памяти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/>
          </p:cNvSpPr>
          <p:nvPr/>
        </p:nvSpPr>
        <p:spPr bwMode="auto">
          <a:xfrm>
            <a:off x="395288" y="404813"/>
            <a:ext cx="8572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91440" anchor="b"/>
          <a:lstStyle/>
          <a:p>
            <a:r>
              <a:rPr lang="ru-RU" sz="1800" b="1">
                <a:solidFill>
                  <a:srgbClr val="05196F"/>
                </a:solidFill>
              </a:rPr>
              <a:t>5. Мотивация к обучению в классе </a:t>
            </a:r>
            <a:br>
              <a:rPr lang="ru-RU" sz="1800" b="1">
                <a:solidFill>
                  <a:srgbClr val="05196F"/>
                </a:solidFill>
              </a:rPr>
            </a:br>
            <a:r>
              <a:rPr lang="ru-RU" sz="1800" b="1">
                <a:solidFill>
                  <a:srgbClr val="05196F"/>
                </a:solidFill>
              </a:rPr>
              <a:t>индустриально-технологического профиля</a:t>
            </a:r>
          </a:p>
        </p:txBody>
      </p:sp>
      <p:sp>
        <p:nvSpPr>
          <p:cNvPr id="17411" name="Содержимое 2"/>
          <p:cNvSpPr>
            <a:spLocks/>
          </p:cNvSpPr>
          <p:nvPr/>
        </p:nvSpPr>
        <p:spPr bwMode="auto">
          <a:xfrm>
            <a:off x="250825" y="1341438"/>
            <a:ext cx="8678863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7688" lvl="1" indent="-228600">
              <a:spcBef>
                <a:spcPct val="15000"/>
              </a:spcBef>
            </a:pPr>
            <a:r>
              <a:rPr lang="ru-RU" b="1" u="sng">
                <a:solidFill>
                  <a:srgbClr val="CC3300"/>
                </a:solidFill>
              </a:rPr>
              <a:t>Осознанность выбора</a:t>
            </a:r>
            <a:endParaRPr lang="ru-RU" b="1">
              <a:solidFill>
                <a:srgbClr val="CC3300"/>
              </a:solidFill>
            </a:endParaRPr>
          </a:p>
          <a:p>
            <a:pPr marL="547688" lvl="1" indent="-228600">
              <a:spcBef>
                <a:spcPct val="15000"/>
              </a:spcBef>
            </a:pPr>
            <a:r>
              <a:rPr lang="ru-RU" sz="1400" b="1">
                <a:solidFill>
                  <a:srgbClr val="009900"/>
                </a:solidFill>
              </a:rPr>
              <a:t>факторы выбора профессии:</a:t>
            </a:r>
            <a:endParaRPr lang="ru-RU" sz="1400">
              <a:solidFill>
                <a:srgbClr val="009900"/>
              </a:solidFill>
            </a:endParaRPr>
          </a:p>
          <a:p>
            <a:pPr marL="547688" lvl="1" indent="-228600">
              <a:spcBef>
                <a:spcPct val="15000"/>
              </a:spcBef>
              <a:buFontTx/>
              <a:buChar char="–"/>
            </a:pPr>
            <a:r>
              <a:rPr lang="ru-RU" sz="1400"/>
              <a:t>сделали выбор по собственному желанию  – 68.3%</a:t>
            </a:r>
          </a:p>
          <a:p>
            <a:pPr marL="547688" lvl="1" indent="-228600">
              <a:spcBef>
                <a:spcPct val="15000"/>
              </a:spcBef>
              <a:buFontTx/>
              <a:buChar char="–"/>
            </a:pPr>
            <a:r>
              <a:rPr lang="ru-RU" sz="1400"/>
              <a:t>сделали выбор  по совету родителей, друзей и знакомых – 17.7 %</a:t>
            </a:r>
          </a:p>
          <a:p>
            <a:pPr marL="547688" lvl="1" indent="-228600">
              <a:spcBef>
                <a:spcPct val="15000"/>
              </a:spcBef>
              <a:buFontTx/>
              <a:buChar char="–"/>
            </a:pPr>
            <a:r>
              <a:rPr lang="ru-RU" sz="1400"/>
              <a:t>по собственному желанию и совету родителей –</a:t>
            </a:r>
            <a:r>
              <a:rPr lang="en-US" sz="1400"/>
              <a:t> </a:t>
            </a:r>
            <a:r>
              <a:rPr lang="ru-RU" sz="1400"/>
              <a:t>7.5%              </a:t>
            </a:r>
          </a:p>
          <a:p>
            <a:pPr marL="547688" lvl="1" indent="-228600">
              <a:spcBef>
                <a:spcPct val="15000"/>
              </a:spcBef>
              <a:buFontTx/>
              <a:buChar char="–"/>
            </a:pPr>
            <a:r>
              <a:rPr lang="ru-RU" sz="1400"/>
              <a:t>случайно выбрали 6.3%</a:t>
            </a:r>
            <a:endParaRPr lang="ru-RU" sz="1400" b="1"/>
          </a:p>
          <a:p>
            <a:pPr marL="547688" lvl="1" indent="-228600">
              <a:spcBef>
                <a:spcPct val="15000"/>
              </a:spcBef>
            </a:pPr>
            <a:endParaRPr lang="ru-RU" sz="1400" b="1"/>
          </a:p>
          <a:p>
            <a:pPr marL="547688" lvl="1" indent="-228600">
              <a:spcBef>
                <a:spcPct val="15000"/>
              </a:spcBef>
            </a:pPr>
            <a:r>
              <a:rPr lang="ru-RU" sz="1400" b="1">
                <a:solidFill>
                  <a:srgbClr val="009900"/>
                </a:solidFill>
              </a:rPr>
              <a:t>факторы выбора профиля обучения:</a:t>
            </a:r>
          </a:p>
          <a:p>
            <a:pPr marL="547688" lvl="1" indent="-228600">
              <a:spcBef>
                <a:spcPct val="15000"/>
              </a:spcBef>
              <a:buFontTx/>
              <a:buChar char="–"/>
            </a:pPr>
            <a:r>
              <a:rPr lang="ru-RU" sz="1400" b="1"/>
              <a:t>фактор привлекательности:</a:t>
            </a:r>
            <a:endParaRPr lang="ru-RU" sz="1400"/>
          </a:p>
          <a:p>
            <a:pPr marL="547688" lvl="1" indent="-228600">
              <a:spcBef>
                <a:spcPct val="15000"/>
              </a:spcBef>
              <a:buFontTx/>
              <a:buChar char="–"/>
            </a:pPr>
            <a:r>
              <a:rPr lang="ru-RU" sz="1400"/>
              <a:t>большие перспективы  получения дальнейшего образования и работы – 18.9%</a:t>
            </a:r>
          </a:p>
          <a:p>
            <a:pPr marL="547688" lvl="1" indent="-228600">
              <a:spcBef>
                <a:spcPct val="15000"/>
              </a:spcBef>
              <a:buFontTx/>
              <a:buChar char="–"/>
            </a:pPr>
            <a:r>
              <a:rPr lang="ru-RU" sz="1400"/>
              <a:t>серьезная учеба, самостоятельность, дисциплина –15.1%</a:t>
            </a:r>
          </a:p>
          <a:p>
            <a:pPr marL="547688" lvl="1" indent="-228600">
              <a:spcBef>
                <a:spcPct val="15000"/>
              </a:spcBef>
              <a:buFontTx/>
              <a:buChar char="–"/>
            </a:pPr>
            <a:r>
              <a:rPr lang="ru-RU" sz="1400"/>
              <a:t>престижность учебного заведения, хорошее образование – 7.5%</a:t>
            </a:r>
          </a:p>
          <a:p>
            <a:pPr marL="547688" lvl="1" indent="-228600">
              <a:spcBef>
                <a:spcPct val="15000"/>
              </a:spcBef>
              <a:buFontTx/>
              <a:buChar char="–"/>
            </a:pPr>
            <a:r>
              <a:rPr lang="ru-RU" sz="1400"/>
              <a:t>обеспеченное будущее  (стабильность в жизни), хорошая профессия – 5%</a:t>
            </a:r>
          </a:p>
          <a:p>
            <a:pPr marL="547688" lvl="1" indent="-228600">
              <a:spcBef>
                <a:spcPct val="15000"/>
              </a:spcBef>
              <a:buFontTx/>
              <a:buChar char="–"/>
            </a:pPr>
            <a:r>
              <a:rPr lang="ru-RU" sz="1400"/>
              <a:t>нравится, интересно - 5%</a:t>
            </a:r>
          </a:p>
          <a:p>
            <a:pPr marL="547688" lvl="1" indent="-228600">
              <a:spcBef>
                <a:spcPct val="15000"/>
              </a:spcBef>
            </a:pPr>
            <a:endParaRPr lang="ru-RU" sz="1400" b="1"/>
          </a:p>
          <a:p>
            <a:pPr marL="547688" lvl="1" indent="-228600">
              <a:spcBef>
                <a:spcPct val="15000"/>
              </a:spcBef>
            </a:pPr>
            <a:r>
              <a:rPr lang="ru-RU" sz="1400" b="1">
                <a:solidFill>
                  <a:srgbClr val="009900"/>
                </a:solidFill>
              </a:rPr>
              <a:t>Готовились к поступлению в профильный класс</a:t>
            </a:r>
            <a:r>
              <a:rPr lang="ru-RU" sz="1400" b="1"/>
              <a:t>:</a:t>
            </a:r>
            <a:endParaRPr lang="ru-RU" sz="1400"/>
          </a:p>
          <a:p>
            <a:pPr marL="547688" lvl="1" indent="-228600">
              <a:spcBef>
                <a:spcPct val="15000"/>
              </a:spcBef>
              <a:buFontTx/>
              <a:buChar char="–"/>
            </a:pPr>
            <a:r>
              <a:rPr lang="ru-RU" sz="1400"/>
              <a:t>предпрофильная подготовка (курсы, профориентация, консультации) – 26.5%</a:t>
            </a:r>
          </a:p>
          <a:p>
            <a:pPr marL="547688" lvl="1" indent="-228600">
              <a:spcBef>
                <a:spcPct val="15000"/>
              </a:spcBef>
              <a:buFontTx/>
              <a:buChar char="–"/>
            </a:pPr>
            <a:r>
              <a:rPr lang="ru-RU" sz="1400"/>
              <a:t>занятия с репетитором – 3.8%</a:t>
            </a:r>
          </a:p>
          <a:p>
            <a:pPr marL="547688" lvl="1" indent="-228600">
              <a:spcBef>
                <a:spcPct val="15000"/>
              </a:spcBef>
              <a:buFontTx/>
              <a:buChar char="–"/>
            </a:pPr>
            <a:r>
              <a:rPr lang="ru-RU" sz="1400"/>
              <a:t>самостоятельная подготовка – 18.9%</a:t>
            </a:r>
          </a:p>
          <a:p>
            <a:pPr marL="547688" lvl="1" indent="-228600">
              <a:spcBef>
                <a:spcPct val="15000"/>
              </a:spcBef>
              <a:buFontTx/>
              <a:buChar char="–"/>
            </a:pPr>
            <a:r>
              <a:rPr lang="ru-RU" sz="1400"/>
              <a:t>советы друзей – 1.2%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/>
          </p:cNvSpPr>
          <p:nvPr/>
        </p:nvSpPr>
        <p:spPr bwMode="auto">
          <a:xfrm>
            <a:off x="539750" y="476250"/>
            <a:ext cx="47529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91440" anchor="b"/>
          <a:lstStyle/>
          <a:p>
            <a:r>
              <a:rPr lang="ru-RU" sz="1800" b="1">
                <a:solidFill>
                  <a:srgbClr val="05196F"/>
                </a:solidFill>
              </a:rPr>
              <a:t>Оценка готовности к обучению </a:t>
            </a:r>
            <a:br>
              <a:rPr lang="ru-RU" sz="1800" b="1">
                <a:solidFill>
                  <a:srgbClr val="05196F"/>
                </a:solidFill>
              </a:rPr>
            </a:br>
            <a:r>
              <a:rPr lang="ru-RU" sz="1800" b="1">
                <a:solidFill>
                  <a:srgbClr val="05196F"/>
                </a:solidFill>
              </a:rPr>
              <a:t>в профильном классе</a:t>
            </a:r>
          </a:p>
        </p:txBody>
      </p:sp>
      <p:sp>
        <p:nvSpPr>
          <p:cNvPr id="18435" name="Содержимое 2"/>
          <p:cNvSpPr>
            <a:spLocks/>
          </p:cNvSpPr>
          <p:nvPr/>
        </p:nvSpPr>
        <p:spPr bwMode="auto">
          <a:xfrm>
            <a:off x="323850" y="1628775"/>
            <a:ext cx="85725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ctr"/>
            <a:r>
              <a:rPr lang="ru-RU"/>
              <a:t>По результатам психологического исследования условно были выделены </a:t>
            </a:r>
            <a:br>
              <a:rPr lang="ru-RU"/>
            </a:br>
            <a:r>
              <a:rPr lang="ru-RU" b="1"/>
              <a:t>три группы</a:t>
            </a:r>
            <a:r>
              <a:rPr lang="ru-RU"/>
              <a:t> поступающих в профильный класс:</a:t>
            </a:r>
          </a:p>
          <a:p>
            <a:pPr marL="273050" indent="-273050"/>
            <a:endParaRPr lang="ru-RU"/>
          </a:p>
          <a:p>
            <a:pPr marL="273050" indent="-273050"/>
            <a:r>
              <a:rPr lang="ru-RU" b="1"/>
              <a:t>Распределение групп по результатам исследования</a:t>
            </a:r>
            <a:r>
              <a:rPr lang="ru-RU"/>
              <a:t>:</a:t>
            </a:r>
          </a:p>
          <a:p>
            <a:pPr marL="273050" indent="-273050">
              <a:spcBef>
                <a:spcPct val="20000"/>
              </a:spcBef>
              <a:buFontTx/>
              <a:buChar char="•"/>
            </a:pPr>
            <a:r>
              <a:rPr lang="ru-RU" sz="1800" b="1">
                <a:solidFill>
                  <a:srgbClr val="CC3300"/>
                </a:solidFill>
              </a:rPr>
              <a:t>Рекомендовано </a:t>
            </a:r>
            <a:r>
              <a:rPr lang="ru-RU" sz="1800"/>
              <a:t>обучение в классе индустриально-технологического профиля – 25 человек.</a:t>
            </a:r>
          </a:p>
          <a:p>
            <a:pPr marL="273050" indent="-273050">
              <a:spcBef>
                <a:spcPct val="20000"/>
              </a:spcBef>
              <a:buFontTx/>
              <a:buChar char="•"/>
            </a:pPr>
            <a:r>
              <a:rPr lang="ru-RU" sz="1800" b="1">
                <a:solidFill>
                  <a:srgbClr val="CC3300"/>
                </a:solidFill>
              </a:rPr>
              <a:t>Условно рекомендованы</a:t>
            </a:r>
            <a:r>
              <a:rPr lang="ru-RU" sz="1800"/>
              <a:t> – 40 человек </a:t>
            </a:r>
          </a:p>
          <a:p>
            <a:pPr marL="273050" indent="-273050">
              <a:spcBef>
                <a:spcPct val="20000"/>
              </a:spcBef>
              <a:buFontTx/>
              <a:buChar char="•"/>
            </a:pPr>
            <a:r>
              <a:rPr lang="ru-RU" sz="1800" b="1">
                <a:solidFill>
                  <a:srgbClr val="CC3300"/>
                </a:solidFill>
              </a:rPr>
              <a:t>Не рекомендовано</a:t>
            </a:r>
            <a:r>
              <a:rPr lang="ru-RU" sz="1800"/>
              <a:t> обучение в профильном классе – 14 чел.</a:t>
            </a:r>
            <a:endParaRPr lang="en-US" sz="1800"/>
          </a:p>
          <a:p>
            <a:pPr marL="273050" indent="-273050">
              <a:spcBef>
                <a:spcPct val="20000"/>
              </a:spcBef>
            </a:pPr>
            <a:r>
              <a:rPr lang="ru-RU" sz="1400"/>
              <a:t>__________________________________________________</a:t>
            </a:r>
          </a:p>
          <a:p>
            <a:pPr marL="273050" indent="-273050">
              <a:buFontTx/>
              <a:buChar char="•"/>
            </a:pPr>
            <a:endParaRPr lang="ru-RU" sz="1400"/>
          </a:p>
          <a:p>
            <a:pPr marL="273050" indent="-273050">
              <a:buFontTx/>
              <a:buChar char="•"/>
            </a:pPr>
            <a:r>
              <a:rPr lang="ru-RU" sz="1200" b="1"/>
              <a:t>рекомендован данный профиль обучения</a:t>
            </a:r>
            <a:r>
              <a:rPr lang="ru-RU" sz="1200"/>
              <a:t>, прогнозируется успешное обучение в старшей профильной школе.</a:t>
            </a:r>
          </a:p>
          <a:p>
            <a:pPr marL="273050" indent="-273050">
              <a:buFontTx/>
              <a:buChar char="•"/>
            </a:pPr>
            <a:r>
              <a:rPr lang="ru-RU" sz="1200" b="1"/>
              <a:t>условно рекомендован данный профиль обучения</a:t>
            </a:r>
            <a:r>
              <a:rPr lang="ru-RU" sz="1200"/>
              <a:t>, возможны риски трудностей обучения в профильной старшей школе;</a:t>
            </a:r>
          </a:p>
          <a:p>
            <a:pPr marL="273050" indent="-273050">
              <a:buFontTx/>
              <a:buChar char="•"/>
            </a:pPr>
            <a:r>
              <a:rPr lang="ru-RU" sz="1200" b="1"/>
              <a:t>не рекомендовано </a:t>
            </a:r>
            <a:r>
              <a:rPr lang="ru-RU" sz="1200"/>
              <a:t>обучение в классе индустриально-технологического профиля, не сформированы профильные намерения личности, профессионально важные качества для будущего профессионального обучения, риски  девиаций.</a:t>
            </a:r>
          </a:p>
          <a:p>
            <a:pPr marL="273050" indent="-273050">
              <a:buFontTx/>
              <a:buChar char="•"/>
            </a:pPr>
            <a:endParaRPr lang="ru-RU" sz="1200"/>
          </a:p>
          <a:p>
            <a:pPr marL="273050" indent="-273050">
              <a:buFontTx/>
              <a:buChar char="•"/>
            </a:pPr>
            <a:endParaRPr lang="ru-RU" sz="1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468313" y="409575"/>
            <a:ext cx="8424862" cy="61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>
              <a:spcBef>
                <a:spcPct val="50000"/>
              </a:spcBef>
            </a:pPr>
            <a:r>
              <a:rPr lang="ru-RU" b="1">
                <a:solidFill>
                  <a:srgbClr val="CC3300"/>
                </a:solidFill>
              </a:rPr>
              <a:t>Общие выводы</a:t>
            </a:r>
          </a:p>
          <a:p>
            <a:pPr indent="457200">
              <a:spcBef>
                <a:spcPct val="50000"/>
              </a:spcBef>
            </a:pPr>
            <a:r>
              <a:rPr lang="ru-RU" sz="1300" b="1">
                <a:solidFill>
                  <a:srgbClr val="CC3300"/>
                </a:solidFill>
              </a:rPr>
              <a:t>По результатам психологического исследования выявлено:</a:t>
            </a:r>
          </a:p>
          <a:p>
            <a:pPr indent="457200">
              <a:spcBef>
                <a:spcPct val="50000"/>
              </a:spcBef>
            </a:pPr>
            <a:r>
              <a:rPr lang="ru-RU" sz="1300"/>
              <a:t>1) интеллектуальные способности (логическое мышление, способности решать абстрактные задачи и оперировать терминами и понятиями) у </a:t>
            </a:r>
            <a:r>
              <a:rPr lang="en-US" sz="1300"/>
              <a:t>2</a:t>
            </a:r>
            <a:r>
              <a:rPr lang="ru-RU" sz="1300"/>
              <a:t>0 %  участников исследования находятся ниже возрастной нормы. Больше 50% кандидатов проявили способности к решению практических задач, что является профессионально важными качествами для индустриально-технологического профиля;</a:t>
            </a:r>
          </a:p>
          <a:p>
            <a:pPr indent="457200">
              <a:spcBef>
                <a:spcPct val="50000"/>
              </a:spcBef>
            </a:pPr>
            <a:r>
              <a:rPr lang="ru-RU" sz="1300"/>
              <a:t>2) кандидаты в среднем имеют низкие показатели развития зрительной реакции и свойств внимания, что требует целенаправленной психолого-педагогической коррекции, тренировки и развития этих показателей как на уроках, так и во внеурочной деятельности;</a:t>
            </a:r>
          </a:p>
          <a:p>
            <a:pPr indent="457200">
              <a:spcBef>
                <a:spcPct val="50000"/>
              </a:spcBef>
            </a:pPr>
            <a:r>
              <a:rPr lang="ru-RU" sz="1300"/>
              <a:t>3) у большинства участников исследования  средний и высокий показатели развития  долговременной и оперативной памяти, что свидетельствует о быстроте запоминания, прочности сохранения, точности воспроизведения предъявляемого материала. Подростки, имеющие низкие показатели состояния памяти попадают в «группу риска» при обучении. Требуется уточняющая медико-психологическая диагностика для выявления причин и последующая коррекция состояния мнестических способностей. Причиной сниженных показателей может быть физическая усталость (учитывая время тестирования), высокая тревожность  или соматические заболевания;</a:t>
            </a:r>
          </a:p>
          <a:p>
            <a:pPr indent="457200">
              <a:spcBef>
                <a:spcPct val="50000"/>
              </a:spcBef>
            </a:pPr>
            <a:r>
              <a:rPr lang="ru-RU" sz="1300"/>
              <a:t>4) основному количеству участников свойственна эмоциональная устойчивость.  На момент исследования 95% проявили признаки социальной опытности, разумного поведения в социальных контактах.  Открытое, естественное поведение, готовность к сотрудничеству с новыми педагогами и сверстниками прогнозируется у  97,4%, а также имеют высокие показатели самоконтроля, самоподчинения.</a:t>
            </a:r>
          </a:p>
          <a:p>
            <a:pPr indent="457200">
              <a:spcBef>
                <a:spcPct val="50000"/>
              </a:spcBef>
            </a:pPr>
            <a:r>
              <a:rPr lang="ru-RU" sz="1300"/>
              <a:t>Почти половина кандидатов имеют риски недобросовестного, небрежного отношения к обучению и склонности к нарушению общепринятых норм и правил. </a:t>
            </a:r>
          </a:p>
          <a:p>
            <a:pPr indent="457200">
              <a:spcBef>
                <a:spcPct val="50000"/>
              </a:spcBef>
            </a:pPr>
            <a:r>
              <a:rPr lang="ru-RU" sz="1300"/>
              <a:t>Каждый второй из участников исследования не планировал свой образовательно-профессиональный маршрут до момента поступления в профильный класс. Больше половины участников выбирают тот профиль дальнейшего образования и профессию в будущем, в которой никогда не работали его близкие, т.е. нет преемственности и династийного фактора.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395288" y="2060575"/>
            <a:ext cx="8208962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 b="1">
                <a:solidFill>
                  <a:srgbClr val="C00000"/>
                </a:solidFill>
              </a:rPr>
              <a:t>По результатам психологического исследования обучающихся </a:t>
            </a:r>
            <a:r>
              <a:rPr lang="ru-RU" sz="1800" b="1">
                <a:solidFill>
                  <a:srgbClr val="05196F"/>
                </a:solidFill>
              </a:rPr>
              <a:t>разработать рекомендации для психолого-педагогического сопровождения самоопределения старшеклассников, </a:t>
            </a:r>
            <a:br>
              <a:rPr lang="ru-RU" sz="1800" b="1">
                <a:solidFill>
                  <a:srgbClr val="05196F"/>
                </a:solidFill>
              </a:rPr>
            </a:br>
            <a:r>
              <a:rPr lang="ru-RU" sz="1800" b="1">
                <a:solidFill>
                  <a:srgbClr val="C00000"/>
                </a:solidFill>
              </a:rPr>
              <a:t>поступающих в профильный класс</a:t>
            </a:r>
          </a:p>
          <a:p>
            <a:pPr algn="ctr"/>
            <a:endParaRPr lang="ru-RU" sz="1800" b="1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755650" y="1104900"/>
            <a:ext cx="8064500" cy="515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indent="450850" algn="ctr">
              <a:tabLst>
                <a:tab pos="4500563" algn="l"/>
              </a:tabLst>
            </a:pPr>
            <a:r>
              <a:rPr lang="ru-RU" sz="1200" b="1"/>
              <a:t>Аналитическая справка</a:t>
            </a:r>
            <a:endParaRPr lang="ru-RU" sz="1200"/>
          </a:p>
          <a:p>
            <a:pPr indent="450850" algn="ctr">
              <a:tabLst>
                <a:tab pos="4500563" algn="l"/>
              </a:tabLst>
            </a:pPr>
            <a:r>
              <a:rPr lang="ru-RU" sz="1200" b="1"/>
              <a:t>по результатам психологического исследования</a:t>
            </a:r>
            <a:endParaRPr lang="ru-RU" sz="1200"/>
          </a:p>
          <a:p>
            <a:pPr indent="450850" algn="ctr">
              <a:tabLst>
                <a:tab pos="4500563" algn="l"/>
              </a:tabLst>
            </a:pPr>
            <a:r>
              <a:rPr lang="ru-RU" sz="1200" b="1"/>
              <a:t>готовности старшеклассников к обучению в профильном классе</a:t>
            </a:r>
            <a:endParaRPr lang="ru-RU" sz="1200"/>
          </a:p>
          <a:p>
            <a:pPr indent="450850">
              <a:tabLst>
                <a:tab pos="4500563" algn="l"/>
              </a:tabLst>
            </a:pPr>
            <a:endParaRPr lang="ru-RU" sz="1200"/>
          </a:p>
          <a:p>
            <a:pPr indent="450850">
              <a:tabLst>
                <a:tab pos="4500563" algn="l"/>
              </a:tabLst>
            </a:pPr>
            <a:r>
              <a:rPr lang="ru-RU" sz="1200"/>
              <a:t>Исследование проведено согласно запроса (договора)</a:t>
            </a:r>
          </a:p>
          <a:p>
            <a:pPr indent="450850">
              <a:tabLst>
                <a:tab pos="4500563" algn="l"/>
              </a:tabLst>
            </a:pPr>
            <a:r>
              <a:rPr lang="ru-RU" sz="1200"/>
              <a:t> </a:t>
            </a:r>
          </a:p>
          <a:p>
            <a:pPr indent="450850">
              <a:tabLst>
                <a:tab pos="4500563" algn="l"/>
              </a:tabLst>
            </a:pPr>
            <a:r>
              <a:rPr lang="ru-RU" sz="1200" b="1"/>
              <a:t>Цель исследования:</a:t>
            </a:r>
            <a:r>
              <a:rPr lang="ru-RU" sz="1200"/>
              <a:t> содействие администрации школы в осуществлении набора и комплектовании 10–х профильных классов.</a:t>
            </a:r>
          </a:p>
          <a:p>
            <a:pPr indent="450850">
              <a:tabLst>
                <a:tab pos="4500563" algn="l"/>
              </a:tabLst>
            </a:pPr>
            <a:r>
              <a:rPr lang="ru-RU" sz="1200" b="1"/>
              <a:t>Методики исследования: </a:t>
            </a:r>
            <a:endParaRPr lang="ru-RU" sz="1200"/>
          </a:p>
          <a:p>
            <a:pPr indent="450850">
              <a:tabLst>
                <a:tab pos="4500563" algn="l"/>
              </a:tabLst>
            </a:pPr>
            <a:r>
              <a:rPr lang="ru-RU" sz="1200" b="1"/>
              <a:t>1.</a:t>
            </a:r>
            <a:r>
              <a:rPr lang="ru-RU" sz="1200"/>
              <a:t> </a:t>
            </a:r>
            <a:r>
              <a:rPr lang="ru-RU" sz="1200" b="1"/>
              <a:t>Анкета </a:t>
            </a:r>
            <a:r>
              <a:rPr lang="ru-RU" sz="1200"/>
              <a:t>(цель: исследование профильных намерений, мотивации, уровня предпрофильной подготовки).</a:t>
            </a:r>
          </a:p>
          <a:p>
            <a:pPr indent="450850">
              <a:tabLst>
                <a:tab pos="4500563" algn="l"/>
              </a:tabLst>
            </a:pPr>
            <a:r>
              <a:rPr lang="en-US" sz="1200"/>
              <a:t>2</a:t>
            </a:r>
            <a:r>
              <a:rPr lang="ru-RU" sz="1200"/>
              <a:t>. </a:t>
            </a:r>
          </a:p>
          <a:p>
            <a:pPr indent="450850">
              <a:tabLst>
                <a:tab pos="4500563" algn="l"/>
              </a:tabLst>
            </a:pPr>
            <a:r>
              <a:rPr lang="en-US" sz="1200"/>
              <a:t>3</a:t>
            </a:r>
            <a:r>
              <a:rPr lang="ru-RU" sz="1200"/>
              <a:t>.</a:t>
            </a:r>
          </a:p>
          <a:p>
            <a:pPr indent="450850">
              <a:tabLst>
                <a:tab pos="4500563" algn="l"/>
              </a:tabLst>
            </a:pPr>
            <a:r>
              <a:rPr lang="ru-RU" sz="1200" b="1"/>
              <a:t>Результаты исследования</a:t>
            </a:r>
            <a:endParaRPr lang="ru-RU" sz="1200"/>
          </a:p>
          <a:p>
            <a:pPr indent="450850">
              <a:tabLst>
                <a:tab pos="4500563" algn="l"/>
              </a:tabLst>
            </a:pPr>
            <a:r>
              <a:rPr lang="ru-RU" sz="1200"/>
              <a:t>Возраст и социальный статус поступающих</a:t>
            </a:r>
          </a:p>
          <a:p>
            <a:pPr indent="450850">
              <a:buFontTx/>
              <a:buChar char="•"/>
              <a:tabLst>
                <a:tab pos="4500563" algn="l"/>
              </a:tabLst>
            </a:pPr>
            <a:r>
              <a:rPr lang="ru-RU" sz="1200"/>
              <a:t> Личностные особенности </a:t>
            </a:r>
            <a:endParaRPr lang="en-US" sz="1200" b="1"/>
          </a:p>
          <a:p>
            <a:pPr indent="450850">
              <a:buFontTx/>
              <a:buChar char="•"/>
              <a:tabLst>
                <a:tab pos="4500563" algn="l"/>
              </a:tabLst>
            </a:pPr>
            <a:r>
              <a:rPr lang="ru-RU" sz="1200"/>
              <a:t> Уровень развития интеллектуальных способностей </a:t>
            </a:r>
          </a:p>
          <a:p>
            <a:pPr indent="450850">
              <a:buFontTx/>
              <a:buChar char="•"/>
              <a:tabLst>
                <a:tab pos="4500563" algn="l"/>
              </a:tabLst>
            </a:pPr>
            <a:r>
              <a:rPr lang="ru-RU" sz="1200"/>
              <a:t> Профильно и профессионально-важные качества, необходимые для обучения в профильном классе</a:t>
            </a:r>
          </a:p>
          <a:p>
            <a:pPr indent="450850">
              <a:buFontTx/>
              <a:buChar char="•"/>
              <a:tabLst>
                <a:tab pos="4500563" algn="l"/>
              </a:tabLst>
            </a:pPr>
            <a:r>
              <a:rPr lang="ru-RU" sz="1200"/>
              <a:t> Коммуникативные особенности, уровень социальной смелости и доминантности</a:t>
            </a:r>
          </a:p>
          <a:p>
            <a:pPr indent="450850">
              <a:buFontTx/>
              <a:buChar char="•"/>
              <a:tabLst>
                <a:tab pos="4500563" algn="l"/>
              </a:tabLst>
            </a:pPr>
            <a:r>
              <a:rPr lang="ru-RU" sz="1200"/>
              <a:t> Показатели тревожности, напряженности </a:t>
            </a:r>
            <a:endParaRPr lang="en-US" sz="1200" b="1"/>
          </a:p>
          <a:p>
            <a:pPr indent="450850">
              <a:buFontTx/>
              <a:buChar char="•"/>
              <a:tabLst>
                <a:tab pos="4500563" algn="l"/>
              </a:tabLst>
            </a:pPr>
            <a:r>
              <a:rPr lang="ru-RU" sz="1200"/>
              <a:t> Мотивация к обучению в школе индустриально-технологического профиля</a:t>
            </a:r>
            <a:endParaRPr lang="en-US" sz="1200" b="1"/>
          </a:p>
          <a:p>
            <a:pPr indent="450850">
              <a:tabLst>
                <a:tab pos="4500563" algn="l"/>
              </a:tabLst>
            </a:pPr>
            <a:r>
              <a:rPr lang="ru-RU" sz="1200"/>
              <a:t>Оценка готовности к обучению в профильном классе </a:t>
            </a:r>
            <a:endParaRPr lang="en-US" sz="1200" b="1"/>
          </a:p>
          <a:p>
            <a:pPr indent="450850">
              <a:tabLst>
                <a:tab pos="4500563" algn="l"/>
              </a:tabLst>
            </a:pPr>
            <a:r>
              <a:rPr lang="ru-RU" sz="1200"/>
              <a:t>Распределение групп по результатам исследования:</a:t>
            </a:r>
          </a:p>
          <a:p>
            <a:pPr indent="450850">
              <a:tabLst>
                <a:tab pos="4500563" algn="l"/>
              </a:tabLst>
            </a:pPr>
            <a:r>
              <a:rPr lang="ru-RU" sz="1200"/>
              <a:t>Общие выводы</a:t>
            </a:r>
          </a:p>
          <a:p>
            <a:pPr indent="450850" algn="ctr">
              <a:tabLst>
                <a:tab pos="4500563" algn="l"/>
              </a:tabLst>
            </a:pPr>
            <a:r>
              <a:rPr lang="ru-RU" sz="1200" b="1"/>
              <a:t>Рекомендации</a:t>
            </a:r>
          </a:p>
          <a:p>
            <a:pPr indent="450850" algn="ctr">
              <a:tabLst>
                <a:tab pos="4500563" algn="l"/>
              </a:tabLst>
            </a:pPr>
            <a:r>
              <a:rPr lang="ru-RU" sz="1200" b="1"/>
              <a:t>по результатам психологического исследования</a:t>
            </a:r>
          </a:p>
          <a:p>
            <a:pPr indent="450850" algn="ctr">
              <a:tabLst>
                <a:tab pos="4500563" algn="l"/>
              </a:tabLst>
            </a:pPr>
            <a:r>
              <a:rPr lang="ru-RU" sz="1200" b="1"/>
              <a:t>предназначены для психолого-педагогического сопровождения самоопределения </a:t>
            </a:r>
            <a:br>
              <a:rPr lang="ru-RU" sz="1200" b="1"/>
            </a:br>
            <a:r>
              <a:rPr lang="ru-RU" sz="1200" b="1"/>
              <a:t>старшеклассников, поступивших в профильный класс</a:t>
            </a:r>
          </a:p>
          <a:p>
            <a:pPr indent="450850" eaLnBrk="0" hangingPunct="0">
              <a:tabLst>
                <a:tab pos="4500563" algn="l"/>
              </a:tabLst>
            </a:pPr>
            <a:endParaRPr lang="ru-RU" sz="1200" b="1"/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468313" y="525463"/>
            <a:ext cx="2476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i="1"/>
              <a:t>Для служебного пользования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1"/>
          <p:cNvSpPr>
            <a:spLocks noChangeArrowheads="1"/>
          </p:cNvSpPr>
          <p:nvPr/>
        </p:nvSpPr>
        <p:spPr bwMode="auto">
          <a:xfrm>
            <a:off x="395288" y="765175"/>
            <a:ext cx="8353425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400" b="1">
                <a:solidFill>
                  <a:srgbClr val="CC3300"/>
                </a:solidFill>
              </a:rPr>
              <a:t>Профильная направленность личности школьника</a:t>
            </a:r>
            <a:endParaRPr lang="ru-RU" sz="1400"/>
          </a:p>
          <a:p>
            <a:pPr>
              <a:lnSpc>
                <a:spcPct val="110000"/>
              </a:lnSpc>
            </a:pPr>
            <a:r>
              <a:rPr lang="ru-RU" sz="1400"/>
              <a:t>представляет собой одну из составляющих личностной направленности </a:t>
            </a:r>
          </a:p>
          <a:p>
            <a:pPr>
              <a:lnSpc>
                <a:spcPct val="110000"/>
              </a:lnSpc>
            </a:pPr>
            <a:r>
              <a:rPr lang="ru-RU" sz="1400"/>
              <a:t>и включает в себя сферу интересов и склонностей обучающегося к предметам различных профилей, отношение к профильному обучению, а также систему образовательных ценностей школьника. </a:t>
            </a:r>
          </a:p>
          <a:p>
            <a:pPr>
              <a:lnSpc>
                <a:spcPct val="110000"/>
              </a:lnSpc>
            </a:pPr>
            <a:r>
              <a:rPr lang="ru-RU" sz="1400" b="1">
                <a:solidFill>
                  <a:srgbClr val="CC3300"/>
                </a:solidFill>
              </a:rPr>
              <a:t>Профильная направленность личности школьника является необходимой ступенью к формированию профессиональной направленности.</a:t>
            </a:r>
          </a:p>
        </p:txBody>
      </p:sp>
      <p:sp>
        <p:nvSpPr>
          <p:cNvPr id="4099" name="Rectangle 42"/>
          <p:cNvSpPr>
            <a:spLocks noChangeArrowheads="1"/>
          </p:cNvSpPr>
          <p:nvPr/>
        </p:nvSpPr>
        <p:spPr bwMode="auto">
          <a:xfrm>
            <a:off x="179388" y="3644900"/>
            <a:ext cx="2160587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 i="1">
                <a:solidFill>
                  <a:srgbClr val="CC3300"/>
                </a:solidFill>
              </a:rPr>
              <a:t>Методика «Карта интересов» (авт. А. Е. Голомшток)</a:t>
            </a:r>
            <a:r>
              <a:rPr lang="ru-RU" sz="1000" i="1"/>
              <a:t> </a:t>
            </a:r>
            <a:r>
              <a:rPr lang="ru-RU" sz="1000"/>
              <a:t>предназначена для изучения интересов и склонностей старшеклассников в различных сферах деятельности.</a:t>
            </a:r>
          </a:p>
          <a:p>
            <a:r>
              <a:rPr lang="ru-RU" sz="1000" b="1" i="1">
                <a:solidFill>
                  <a:srgbClr val="CC3300"/>
                </a:solidFill>
              </a:rPr>
              <a:t>Методика ОПГ (Определение профессиональной готовности, Л. Н. Кабардова).</a:t>
            </a:r>
            <a:r>
              <a:rPr lang="ru-RU" sz="1000"/>
              <a:t> Предназначена для диагностики интересов и склонностей человека. </a:t>
            </a:r>
          </a:p>
          <a:p>
            <a:r>
              <a:rPr lang="ru-RU" sz="1000" b="1" i="1">
                <a:solidFill>
                  <a:srgbClr val="CC3300"/>
                </a:solidFill>
              </a:rPr>
              <a:t>Анкета</a:t>
            </a:r>
            <a:r>
              <a:rPr lang="ru-RU" sz="1000" i="1">
                <a:solidFill>
                  <a:srgbClr val="CC3300"/>
                </a:solidFill>
              </a:rPr>
              <a:t> "</a:t>
            </a:r>
            <a:r>
              <a:rPr lang="ru-RU" sz="1000" b="1" i="1">
                <a:solidFill>
                  <a:srgbClr val="CC3300"/>
                </a:solidFill>
              </a:rPr>
              <a:t>ОРИЕНТАЦИЯ</a:t>
            </a:r>
            <a:r>
              <a:rPr lang="ru-RU" sz="1000" i="1">
                <a:solidFill>
                  <a:srgbClr val="CC3300"/>
                </a:solidFill>
              </a:rPr>
              <a:t>"</a:t>
            </a:r>
          </a:p>
          <a:p>
            <a:r>
              <a:rPr lang="ru-RU" sz="1000"/>
              <a:t>(И.Л. Соломин)</a:t>
            </a:r>
          </a:p>
          <a:p>
            <a:r>
              <a:rPr lang="ru-RU" sz="1000"/>
              <a:t>Позволяет провести исследование самооценки профессиональных интересов и способностей </a:t>
            </a:r>
          </a:p>
        </p:txBody>
      </p:sp>
      <p:sp>
        <p:nvSpPr>
          <p:cNvPr id="4100" name="Rectangle 43"/>
          <p:cNvSpPr>
            <a:spLocks noChangeArrowheads="1"/>
          </p:cNvSpPr>
          <p:nvPr/>
        </p:nvSpPr>
        <p:spPr bwMode="auto">
          <a:xfrm>
            <a:off x="2555875" y="3644900"/>
            <a:ext cx="1800225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 i="1">
                <a:solidFill>
                  <a:srgbClr val="CC3300"/>
                </a:solidFill>
              </a:rPr>
              <a:t>ШТУР</a:t>
            </a:r>
            <a:r>
              <a:rPr lang="ru-RU" sz="1000" i="1">
                <a:solidFill>
                  <a:srgbClr val="CC3300"/>
                </a:solidFill>
              </a:rPr>
              <a:t> </a:t>
            </a:r>
            <a:r>
              <a:rPr lang="ru-RU" sz="1000"/>
              <a:t>(школьный тест умственного развития),</a:t>
            </a:r>
          </a:p>
          <a:p>
            <a:r>
              <a:rPr lang="ru-RU" sz="1000" b="1" i="1">
                <a:solidFill>
                  <a:srgbClr val="CC3300"/>
                </a:solidFill>
              </a:rPr>
              <a:t>Тест Беннета</a:t>
            </a:r>
            <a:r>
              <a:rPr lang="ru-RU" sz="1000"/>
              <a:t> (техническое мышление) </a:t>
            </a:r>
          </a:p>
          <a:p>
            <a:r>
              <a:rPr lang="ru-RU" sz="1000" b="1" i="1">
                <a:solidFill>
                  <a:srgbClr val="CC3300"/>
                </a:solidFill>
              </a:rPr>
              <a:t>Коммуникативные и организаторские способности (КОС)</a:t>
            </a:r>
            <a:endParaRPr lang="ru-RU" sz="1000" i="1">
              <a:solidFill>
                <a:srgbClr val="CC3300"/>
              </a:solidFill>
            </a:endParaRPr>
          </a:p>
          <a:p>
            <a:r>
              <a:rPr lang="ru-RU" sz="1000"/>
              <a:t>Авторы: В.В. Синявский, Б.А. Федоришин.</a:t>
            </a:r>
          </a:p>
          <a:p>
            <a:r>
              <a:rPr lang="ru-RU" sz="1000" b="1" i="1">
                <a:solidFill>
                  <a:srgbClr val="CC3300"/>
                </a:solidFill>
              </a:rPr>
              <a:t>ВОЛ (волевые особоенности личности)</a:t>
            </a:r>
            <a:endParaRPr lang="ru-RU" sz="1000" i="1">
              <a:solidFill>
                <a:srgbClr val="CC3300"/>
              </a:solidFill>
            </a:endParaRPr>
          </a:p>
          <a:p>
            <a:r>
              <a:rPr lang="ru-RU" sz="1000" b="1" i="1">
                <a:solidFill>
                  <a:srgbClr val="CC3300"/>
                </a:solidFill>
              </a:rPr>
              <a:t>ПРОГРЕССИВНЫЕ МАТРИЦЫ РАВЕНА</a:t>
            </a:r>
          </a:p>
          <a:p>
            <a:r>
              <a:rPr lang="ru-RU" sz="1000"/>
              <a:t>(исследование интеллекта) </a:t>
            </a:r>
          </a:p>
          <a:p>
            <a:r>
              <a:rPr lang="ru-RU" sz="1000" b="1" i="1">
                <a:solidFill>
                  <a:srgbClr val="CC3300"/>
                </a:solidFill>
              </a:rPr>
              <a:t>САМООЦЕНКА </a:t>
            </a:r>
            <a:br>
              <a:rPr lang="ru-RU" sz="1000" b="1" i="1">
                <a:solidFill>
                  <a:srgbClr val="CC3300"/>
                </a:solidFill>
              </a:rPr>
            </a:br>
            <a:r>
              <a:rPr lang="ru-RU" sz="1000" b="1" i="1">
                <a:solidFill>
                  <a:srgbClr val="CC3300"/>
                </a:solidFill>
              </a:rPr>
              <a:t>ИНДИВИДУАЛЬНЫХ ОСОБЕННОСТЕЙ (СИО)</a:t>
            </a:r>
            <a:r>
              <a:rPr lang="ru-RU" sz="1000"/>
              <a:t> Автор Л. Н. Кабардова</a:t>
            </a:r>
          </a:p>
          <a:p>
            <a:endParaRPr lang="ru-RU" sz="1000"/>
          </a:p>
        </p:txBody>
      </p:sp>
      <p:sp>
        <p:nvSpPr>
          <p:cNvPr id="4101" name="Rectangle 44"/>
          <p:cNvSpPr>
            <a:spLocks noChangeArrowheads="1"/>
          </p:cNvSpPr>
          <p:nvPr/>
        </p:nvSpPr>
        <p:spPr bwMode="auto">
          <a:xfrm>
            <a:off x="4500563" y="3644900"/>
            <a:ext cx="17272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 i="1">
                <a:solidFill>
                  <a:srgbClr val="CC3300"/>
                </a:solidFill>
              </a:rPr>
              <a:t>Методика «Мотивы выбора профессии»</a:t>
            </a:r>
          </a:p>
          <a:p>
            <a:r>
              <a:rPr lang="ru-RU" sz="1000" i="1"/>
              <a:t>(Беседина И. И. Профориентационная работа со школьниками </a:t>
            </a:r>
            <a:br>
              <a:rPr lang="ru-RU" sz="1000" i="1"/>
            </a:br>
            <a:r>
              <a:rPr lang="ru-RU" sz="1000" i="1"/>
              <a:t>в современных условиях) </a:t>
            </a:r>
            <a:r>
              <a:rPr lang="ru-RU" sz="1000"/>
              <a:t>направлена на выявление преобладания внутренних или внешних мотивов.</a:t>
            </a:r>
          </a:p>
          <a:p>
            <a:r>
              <a:rPr lang="ru-RU" sz="1000" b="1" i="1">
                <a:solidFill>
                  <a:srgbClr val="CC3300"/>
                </a:solidFill>
              </a:rPr>
              <a:t>Анкеты мотивационные</a:t>
            </a:r>
          </a:p>
          <a:p>
            <a:endParaRPr lang="ru-RU" sz="1000" b="1" i="1">
              <a:solidFill>
                <a:srgbClr val="CC3300"/>
              </a:solidFill>
            </a:endParaRPr>
          </a:p>
        </p:txBody>
      </p:sp>
      <p:sp>
        <p:nvSpPr>
          <p:cNvPr id="4102" name="Rectangle 45"/>
          <p:cNvSpPr>
            <a:spLocks noChangeArrowheads="1"/>
          </p:cNvSpPr>
          <p:nvPr/>
        </p:nvSpPr>
        <p:spPr bwMode="auto">
          <a:xfrm>
            <a:off x="6659563" y="3644900"/>
            <a:ext cx="1152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000" b="1" i="1">
                <a:solidFill>
                  <a:srgbClr val="CC3300"/>
                </a:solidFill>
              </a:rPr>
              <a:t>Методика «Ценностные ориентации»</a:t>
            </a:r>
            <a:r>
              <a:rPr lang="ru-RU" sz="1000"/>
              <a:t> </a:t>
            </a:r>
          </a:p>
          <a:p>
            <a:r>
              <a:rPr lang="ru-RU" sz="1000"/>
              <a:t>М. Рокича </a:t>
            </a:r>
          </a:p>
        </p:txBody>
      </p:sp>
      <p:sp>
        <p:nvSpPr>
          <p:cNvPr id="4103" name="Rectangle 46"/>
          <p:cNvSpPr>
            <a:spLocks noChangeArrowheads="1"/>
          </p:cNvSpPr>
          <p:nvPr/>
        </p:nvSpPr>
        <p:spPr bwMode="auto">
          <a:xfrm>
            <a:off x="395288" y="2781300"/>
            <a:ext cx="1512887" cy="719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4" name="Rectangle 47"/>
          <p:cNvSpPr>
            <a:spLocks noChangeArrowheads="1"/>
          </p:cNvSpPr>
          <p:nvPr/>
        </p:nvSpPr>
        <p:spPr bwMode="auto">
          <a:xfrm>
            <a:off x="2411413" y="2781300"/>
            <a:ext cx="1582737" cy="719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5" name="Rectangle 48"/>
          <p:cNvSpPr>
            <a:spLocks noChangeArrowheads="1"/>
          </p:cNvSpPr>
          <p:nvPr/>
        </p:nvSpPr>
        <p:spPr bwMode="auto">
          <a:xfrm>
            <a:off x="4429125" y="2781300"/>
            <a:ext cx="1368425" cy="719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6" name="Rectangle 49"/>
          <p:cNvSpPr>
            <a:spLocks noChangeArrowheads="1"/>
          </p:cNvSpPr>
          <p:nvPr/>
        </p:nvSpPr>
        <p:spPr bwMode="auto">
          <a:xfrm>
            <a:off x="6299200" y="2781300"/>
            <a:ext cx="1368425" cy="719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7" name="Rectangle 50"/>
          <p:cNvSpPr>
            <a:spLocks noChangeArrowheads="1"/>
          </p:cNvSpPr>
          <p:nvPr/>
        </p:nvSpPr>
        <p:spPr bwMode="auto">
          <a:xfrm>
            <a:off x="8243888" y="2781300"/>
            <a:ext cx="649287" cy="71913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8" name="Rectangle 52"/>
          <p:cNvSpPr>
            <a:spLocks noChangeArrowheads="1"/>
          </p:cNvSpPr>
          <p:nvPr/>
        </p:nvSpPr>
        <p:spPr bwMode="auto">
          <a:xfrm>
            <a:off x="8316913" y="2997200"/>
            <a:ext cx="514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1">
                <a:solidFill>
                  <a:srgbClr val="CC3300"/>
                </a:solidFill>
              </a:rPr>
              <a:t>ПН</a:t>
            </a:r>
          </a:p>
        </p:txBody>
      </p:sp>
      <p:sp>
        <p:nvSpPr>
          <p:cNvPr id="4109" name="Rectangle 53"/>
          <p:cNvSpPr>
            <a:spLocks noChangeArrowheads="1"/>
          </p:cNvSpPr>
          <p:nvPr/>
        </p:nvSpPr>
        <p:spPr bwMode="auto">
          <a:xfrm>
            <a:off x="468313" y="2876550"/>
            <a:ext cx="13573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FF00"/>
                </a:solidFill>
              </a:rPr>
              <a:t>Интересы, </a:t>
            </a:r>
          </a:p>
          <a:p>
            <a:r>
              <a:rPr lang="ru-RU" b="1">
                <a:solidFill>
                  <a:srgbClr val="FFFF00"/>
                </a:solidFill>
              </a:rPr>
              <a:t>склонности</a:t>
            </a:r>
          </a:p>
        </p:txBody>
      </p:sp>
      <p:sp>
        <p:nvSpPr>
          <p:cNvPr id="4110" name="Rectangle 54"/>
          <p:cNvSpPr>
            <a:spLocks noChangeArrowheads="1"/>
          </p:cNvSpPr>
          <p:nvPr/>
        </p:nvSpPr>
        <p:spPr bwMode="auto">
          <a:xfrm>
            <a:off x="2482850" y="2924175"/>
            <a:ext cx="1522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FF00"/>
                </a:solidFill>
              </a:rPr>
              <a:t>Способности</a:t>
            </a:r>
          </a:p>
        </p:txBody>
      </p:sp>
      <p:sp>
        <p:nvSpPr>
          <p:cNvPr id="4111" name="Rectangle 55"/>
          <p:cNvSpPr>
            <a:spLocks noChangeArrowheads="1"/>
          </p:cNvSpPr>
          <p:nvPr/>
        </p:nvSpPr>
        <p:spPr bwMode="auto">
          <a:xfrm>
            <a:off x="4643438" y="2924175"/>
            <a:ext cx="1001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FF00"/>
                </a:solidFill>
              </a:rPr>
              <a:t>Мотивы</a:t>
            </a:r>
          </a:p>
        </p:txBody>
      </p:sp>
      <p:sp>
        <p:nvSpPr>
          <p:cNvPr id="4112" name="Rectangle 56"/>
          <p:cNvSpPr>
            <a:spLocks noChangeArrowheads="1"/>
          </p:cNvSpPr>
          <p:nvPr/>
        </p:nvSpPr>
        <p:spPr bwMode="auto">
          <a:xfrm>
            <a:off x="6443663" y="2924175"/>
            <a:ext cx="1152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FF00"/>
                </a:solidFill>
              </a:rPr>
              <a:t>Ценности</a:t>
            </a:r>
          </a:p>
        </p:txBody>
      </p:sp>
      <p:sp>
        <p:nvSpPr>
          <p:cNvPr id="4113" name="Rectangle 57"/>
          <p:cNvSpPr>
            <a:spLocks noChangeArrowheads="1"/>
          </p:cNvSpPr>
          <p:nvPr/>
        </p:nvSpPr>
        <p:spPr bwMode="auto">
          <a:xfrm>
            <a:off x="7812088" y="2924175"/>
            <a:ext cx="317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/>
              <a:t>=</a:t>
            </a:r>
          </a:p>
        </p:txBody>
      </p:sp>
      <p:sp>
        <p:nvSpPr>
          <p:cNvPr id="4114" name="Rectangle 58"/>
          <p:cNvSpPr>
            <a:spLocks noChangeArrowheads="1"/>
          </p:cNvSpPr>
          <p:nvPr/>
        </p:nvSpPr>
        <p:spPr bwMode="auto">
          <a:xfrm>
            <a:off x="2051050" y="2924175"/>
            <a:ext cx="317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/>
              <a:t>+</a:t>
            </a:r>
          </a:p>
        </p:txBody>
      </p:sp>
      <p:sp>
        <p:nvSpPr>
          <p:cNvPr id="4115" name="Rectangle 59"/>
          <p:cNvSpPr>
            <a:spLocks noChangeArrowheads="1"/>
          </p:cNvSpPr>
          <p:nvPr/>
        </p:nvSpPr>
        <p:spPr bwMode="auto">
          <a:xfrm>
            <a:off x="4089400" y="2924175"/>
            <a:ext cx="317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/>
              <a:t>+</a:t>
            </a:r>
          </a:p>
        </p:txBody>
      </p:sp>
      <p:sp>
        <p:nvSpPr>
          <p:cNvPr id="4116" name="Rectangle 60"/>
          <p:cNvSpPr>
            <a:spLocks noChangeArrowheads="1"/>
          </p:cNvSpPr>
          <p:nvPr/>
        </p:nvSpPr>
        <p:spPr bwMode="auto">
          <a:xfrm>
            <a:off x="5892800" y="2924175"/>
            <a:ext cx="317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/>
              <a:t>+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468313" y="620713"/>
            <a:ext cx="8135937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800" b="1">
                <a:solidFill>
                  <a:srgbClr val="CC3300"/>
                </a:solidFill>
              </a:rPr>
              <a:t>Критериями сформированное профильной </a:t>
            </a:r>
          </a:p>
          <a:p>
            <a:r>
              <a:rPr lang="ru-RU" sz="1800" b="1">
                <a:solidFill>
                  <a:srgbClr val="CC3300"/>
                </a:solidFill>
              </a:rPr>
              <a:t>направленности личности</a:t>
            </a:r>
            <a:r>
              <a:rPr lang="en-US" sz="1800" b="1">
                <a:solidFill>
                  <a:srgbClr val="CC3300"/>
                </a:solidFill>
              </a:rPr>
              <a:t> </a:t>
            </a:r>
            <a:r>
              <a:rPr lang="ru-RU" sz="1800" b="1">
                <a:solidFill>
                  <a:srgbClr val="CC3300"/>
                </a:solidFill>
              </a:rPr>
              <a:t>школьника являются:</a:t>
            </a:r>
            <a:r>
              <a:rPr lang="ru-RU" sz="1800" b="1">
                <a:solidFill>
                  <a:schemeClr val="tx2"/>
                </a:solidFill>
              </a:rPr>
              <a:t> </a:t>
            </a:r>
            <a:endParaRPr lang="en-US" sz="1800" b="1">
              <a:solidFill>
                <a:schemeClr val="tx2"/>
              </a:solidFill>
            </a:endParaRPr>
          </a:p>
          <a:p>
            <a:pPr algn="ctr"/>
            <a:endParaRPr lang="en-US" sz="1800" b="1">
              <a:solidFill>
                <a:schemeClr val="tx2"/>
              </a:solidFill>
            </a:endParaRPr>
          </a:p>
          <a:p>
            <a:pPr>
              <a:lnSpc>
                <a:spcPct val="105000"/>
              </a:lnSpc>
              <a:spcBef>
                <a:spcPct val="50000"/>
              </a:spcBef>
              <a:buFontTx/>
              <a:buChar char="•"/>
            </a:pPr>
            <a:r>
              <a:rPr lang="ru-RU" sz="1800"/>
              <a:t> преобладание познавательных и профессиональных мотивов, </a:t>
            </a:r>
            <a:endParaRPr lang="en-US" sz="1800"/>
          </a:p>
          <a:p>
            <a:pPr>
              <a:lnSpc>
                <a:spcPct val="105000"/>
              </a:lnSpc>
              <a:spcBef>
                <a:spcPct val="50000"/>
              </a:spcBef>
              <a:buFontTx/>
              <a:buChar char="•"/>
            </a:pPr>
            <a:r>
              <a:rPr lang="en-US" sz="1800"/>
              <a:t>  </a:t>
            </a:r>
            <a:r>
              <a:rPr lang="ru-RU" sz="1800"/>
              <a:t>устойчивый интерес к профильным предметам и положительное отношение к обучению, </a:t>
            </a:r>
            <a:endParaRPr lang="en-US" sz="1800"/>
          </a:p>
          <a:p>
            <a:pPr>
              <a:lnSpc>
                <a:spcPct val="105000"/>
              </a:lnSpc>
              <a:spcBef>
                <a:spcPct val="50000"/>
              </a:spcBef>
              <a:buFontTx/>
              <a:buChar char="•"/>
            </a:pPr>
            <a:r>
              <a:rPr lang="ru-RU" sz="1800"/>
              <a:t> наличие способностей и высокого уровня учебной подготовки, необходимых для успешного обучения в выбранном профиле, </a:t>
            </a:r>
          </a:p>
          <a:p>
            <a:pPr>
              <a:lnSpc>
                <a:spcPct val="105000"/>
              </a:lnSpc>
              <a:spcBef>
                <a:spcPct val="50000"/>
              </a:spcBef>
              <a:buFontTx/>
              <a:buChar char="•"/>
            </a:pPr>
            <a:r>
              <a:rPr lang="ru-RU" sz="1800"/>
              <a:t>  наличие портфолио, позволяющие проследить текущие  и наивысшие достижения обучающегося, рефлексивный блок, содержащий материалы по самооцениванию, планированию собственного образовательно-профессионального маршрута </a:t>
            </a:r>
            <a:r>
              <a:rPr lang="ru-RU" sz="1200"/>
              <a:t>(исследования, проекты профессионального будущего, сравнительные характеристики, самоанализ впечатлений подростков о результатах проб, экскурсий на предприятия и в учреждения профессионального образования; презентация самостоятельно проведенного профессиографического изучения привлекательной профессии).</a:t>
            </a:r>
            <a:endParaRPr lang="ru-RU" sz="1800"/>
          </a:p>
          <a:p>
            <a:pPr>
              <a:lnSpc>
                <a:spcPct val="105000"/>
              </a:lnSpc>
              <a:spcBef>
                <a:spcPct val="50000"/>
              </a:spcBef>
              <a:buFontTx/>
              <a:buChar char="•"/>
            </a:pPr>
            <a:r>
              <a:rPr lang="en-US" sz="1800"/>
              <a:t>  </a:t>
            </a:r>
            <a:r>
              <a:rPr lang="ru-RU" sz="1800"/>
              <a:t>адекватная оценка школьником своей профильной направленности.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468313" y="1628775"/>
            <a:ext cx="3455987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solidFill>
                  <a:srgbClr val="CC3300"/>
                </a:solidFill>
              </a:rPr>
              <a:t>Цель диагностики</a:t>
            </a:r>
            <a:r>
              <a:rPr lang="ru-RU"/>
              <a:t> – не только сбор информации об учащихся для принятия обоснованного решения о выборе профиля обучения, но и активизация профессионального самоопределения. </a:t>
            </a:r>
          </a:p>
          <a:p>
            <a:endParaRPr lang="ru-RU"/>
          </a:p>
          <a:p>
            <a:r>
              <a:rPr lang="ru-RU"/>
              <a:t>Школьники любого возраста с большим интересом выполняют задания, дающие возможность лучше узнать себя. Именно этот интерес является гарантией достоверности результатов. </a:t>
            </a:r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323850" y="620713"/>
            <a:ext cx="5616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 b="1">
                <a:solidFill>
                  <a:srgbClr val="CC3300"/>
                </a:solidFill>
              </a:rPr>
              <a:t>Место диагностики </a:t>
            </a:r>
          </a:p>
          <a:p>
            <a:pPr algn="ctr"/>
            <a:r>
              <a:rPr lang="ru-RU" sz="1800" b="1">
                <a:solidFill>
                  <a:srgbClr val="CC3300"/>
                </a:solidFill>
              </a:rPr>
              <a:t>в предпрофильной подготовке</a:t>
            </a:r>
          </a:p>
        </p:txBody>
      </p:sp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4140200" y="1628775"/>
            <a:ext cx="4391025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500" b="1" u="sng">
                <a:solidFill>
                  <a:srgbClr val="009900"/>
                </a:solidFill>
              </a:rPr>
              <a:t>Все этапы предпрофильной подготовки сопровождает диагностика. </a:t>
            </a:r>
          </a:p>
          <a:p>
            <a:endParaRPr lang="ru-RU" sz="1500" b="1" u="sng">
              <a:solidFill>
                <a:srgbClr val="009900"/>
              </a:solidFill>
            </a:endParaRPr>
          </a:p>
          <a:p>
            <a:r>
              <a:rPr lang="ru-RU" sz="1500"/>
              <a:t>Здесь и диагностика интересов, склонностей, способностей и других индивидуальных особенностей, которые в дальнейшем смогут определить как выбор профиля, так и успешность образовательной деятельности обучающегося. </a:t>
            </a:r>
          </a:p>
          <a:p>
            <a:endParaRPr lang="ru-RU" sz="1500"/>
          </a:p>
          <a:p>
            <a:r>
              <a:rPr lang="ru-RU" sz="1500"/>
              <a:t>И диагностика успешности овладения старшеклассниками  учебным материалом, предусмотренным соответствующими программами образовательных областей.</a:t>
            </a:r>
          </a:p>
          <a:p>
            <a:endParaRPr lang="ru-RU" sz="1500"/>
          </a:p>
          <a:p>
            <a:r>
              <a:rPr lang="ru-RU" sz="1500"/>
              <a:t>И диагностика готовности учащихся к самостоятельному выбору профиля обучения как ключевого этапа самообразовательной деятельности.</a:t>
            </a:r>
          </a:p>
        </p:txBody>
      </p:sp>
      <p:sp>
        <p:nvSpPr>
          <p:cNvPr id="6149" name="Line 8"/>
          <p:cNvSpPr>
            <a:spLocks noChangeShapeType="1"/>
          </p:cNvSpPr>
          <p:nvPr/>
        </p:nvSpPr>
        <p:spPr bwMode="auto">
          <a:xfrm flipV="1">
            <a:off x="3924300" y="1700213"/>
            <a:ext cx="0" cy="4824412"/>
          </a:xfrm>
          <a:prstGeom prst="line">
            <a:avLst/>
          </a:prstGeom>
          <a:noFill/>
          <a:ln w="57150" cmpd="thinThick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217" name="Group 169"/>
          <p:cNvGraphicFramePr>
            <a:graphicFrameLocks noGrp="1"/>
          </p:cNvGraphicFramePr>
          <p:nvPr>
            <p:ph/>
          </p:nvPr>
        </p:nvGraphicFramePr>
        <p:xfrm>
          <a:off x="395288" y="1341438"/>
          <a:ext cx="8497887" cy="5059680"/>
        </p:xfrm>
        <a:graphic>
          <a:graphicData uri="http://schemas.openxmlformats.org/drawingml/2006/table">
            <a:tbl>
              <a:tblPr/>
              <a:tblGrid>
                <a:gridCol w="2001837"/>
                <a:gridCol w="3614738"/>
                <a:gridCol w="2881312"/>
              </a:tblGrid>
              <a:tr h="2571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Этапы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Мероприятия и формы работы для ОУ: школьников, родителей, педагогов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Ожидаемые результаты для обучающихся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8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1-4 классы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Начальное образование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Трудовое воспитание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1.Экскурсии, встречи с представителями разных профессий, разных сфер деятельности 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Кем быть? Дидактические игры во внеклассной работе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познавательных интересов, уважительного отношения к себе, окружающим, к людям труда и к миру.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5-7 классы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Трудовое воспитание и начало профильной ориентации (пропедевтический этап).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Экскурсии встречи с представителями разных профессий, разных сфер деятельности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Конкурсы творческих работ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Фестивали и акции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Изучение учебных интересов, способностей  и образовательных запросов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познавательных интересов. Познание себя, знакомство со сферами трудовой деятельности. Уважительное отношение к труду. Формирование позитивного образа «Я», развитие установок на трудовую и творческую самореализацию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272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8-9 классы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Предпрофильная подготовка.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Основной этап профильной ориентации.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Профессиональная ориентация для уходящих в ОУ ПО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Профильные пробы, социальные практики.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Экскурсии.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Акции. Дни открытых дверей, ярмарки профилей 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Курсы по выбору.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Изучение образовательных планов обучающихся.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 Изучение образовательных запросов родителей.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 Профессиональное консультирование.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 Информирование обучающихся 9 классов по профилям подготовки рабочих кадров  специалистов  в учреждениях НПО и СПО.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Интеграция имеющихся знаний  и представлений об отдельных профессиях в представлениях о сферах труда и профилях обучения.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Готовность обучающихся к выбору профиля обучения, осознание своих «хочу» и «могу»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Выбор образовательной траектории для получения полного образования (в профильном классе школы или на других уровнях образования: в учреждениях НПО, СПО и др.).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92" name="Rectangle 107"/>
          <p:cNvSpPr>
            <a:spLocks noChangeArrowheads="1"/>
          </p:cNvSpPr>
          <p:nvPr/>
        </p:nvSpPr>
        <p:spPr bwMode="auto">
          <a:xfrm>
            <a:off x="468313" y="474663"/>
            <a:ext cx="55594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400" b="1">
                <a:solidFill>
                  <a:srgbClr val="CC3300"/>
                </a:solidFill>
              </a:rPr>
              <a:t>Мероприятия и формы работы для обеспечения </a:t>
            </a:r>
          </a:p>
          <a:p>
            <a:pPr algn="ctr"/>
            <a:r>
              <a:rPr lang="ru-RU" sz="1400" b="1">
                <a:solidFill>
                  <a:srgbClr val="CC3300"/>
                </a:solidFill>
              </a:rPr>
              <a:t>профильной и профессиональной ориентации школьников</a:t>
            </a:r>
            <a:r>
              <a:rPr lang="ru-RU" sz="1400"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179" name="Group 83"/>
          <p:cNvGraphicFramePr>
            <a:graphicFrameLocks noGrp="1"/>
          </p:cNvGraphicFramePr>
          <p:nvPr>
            <p:ph/>
          </p:nvPr>
        </p:nvGraphicFramePr>
        <p:xfrm>
          <a:off x="539750" y="1484313"/>
          <a:ext cx="8258175" cy="3413760"/>
        </p:xfrm>
        <a:graphic>
          <a:graphicData uri="http://schemas.openxmlformats.org/drawingml/2006/table">
            <a:tbl>
              <a:tblPr/>
              <a:tblGrid>
                <a:gridCol w="1944688"/>
                <a:gridCol w="3513137"/>
                <a:gridCol w="2800350"/>
              </a:tblGrid>
              <a:tr h="2571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Этапы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Мероприятия и формы работы для ОУ: школьников, родителей, педагогов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Ожидаемые результаты для обучающихся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272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10–11 классы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Профильное обучение. Выбор профиля профессионального образования и профессиональное самоопределение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Профессиональная ориентация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Профессиональные пробы и практики.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Элективные курсы.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Конкурсы проектов, социальных практик и портфолио, ярмарки профессий и др.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Диагностики интересов, способностей, профпригодности.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Акции, фестивали.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Экскурсии, в том числе виртуальные (видео) «Образовательная карта СПО и ВПО  нашего региона».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 Родительский лекторий для выпускников, особенно для родителей выпускников с ограниченными возможностями здоровья.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 Исследование профессиональных планов выпускников и профконсультирование с учетом результатов ЕГЭ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Осознанное определение своих «хочу», «могу» и «надо». Формирование  новых образовательных запросов и профессиональных планов.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Самооценка своего здоровья  и своих образовательных возможностей, в том числе, результатов ЕГЭ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11188" y="1196975"/>
            <a:ext cx="7921625" cy="1944688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1600" smtClean="0"/>
              <a:t>Диагностика позволяет выявить не только профессиональные интересы и склонности подростка, но и, что немаловажно, особенности поведения и психического состояния воспитанника с целью определения дальнейших путей и форм помощи.</a:t>
            </a:r>
          </a:p>
          <a:p>
            <a:pPr eaLnBrk="1" hangingPunct="1">
              <a:buFontTx/>
              <a:buNone/>
            </a:pPr>
            <a:r>
              <a:rPr lang="ru-RU" sz="1600" smtClean="0"/>
              <a:t>Диагностика должна носить системный, комплексный характер,   т. е. охватывать все сферы личности: </a:t>
            </a:r>
            <a:r>
              <a:rPr lang="ru-RU" sz="1600" b="1" smtClean="0">
                <a:solidFill>
                  <a:srgbClr val="CC3300"/>
                </a:solidFill>
              </a:rPr>
              <a:t>эмоционально-волевую, познавательно-мировоззренческую, действенно-практическую</a:t>
            </a:r>
            <a:r>
              <a:rPr lang="ru-RU" sz="1600" smtClean="0"/>
              <a:t>  (рис 1).</a:t>
            </a:r>
          </a:p>
        </p:txBody>
      </p:sp>
      <p:pic>
        <p:nvPicPr>
          <p:cNvPr id="9219" name="Picture 5" descr="Phedosenko-профсопровождение д-сирот_Page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3429000"/>
            <a:ext cx="7993062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395288" y="6381750"/>
            <a:ext cx="84978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latin typeface="Times New Roman" pitchFamily="18" charset="0"/>
              </a:rPr>
              <a:t>Рис. 1. Направления диагностики в процессе сопровождения профессионального самоопределения подростков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3"/>
          <p:cNvSpPr>
            <a:spLocks noChangeArrowheads="1"/>
          </p:cNvSpPr>
          <p:nvPr/>
        </p:nvSpPr>
        <p:spPr bwMode="auto">
          <a:xfrm>
            <a:off x="684213" y="1989138"/>
            <a:ext cx="807243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5196F"/>
                </a:solidFill>
                <a:latin typeface="Lucida Sans Unicode" pitchFamily="34" charset="0"/>
              </a:rPr>
              <a:t>Диагностика готовности старшеклассников </a:t>
            </a:r>
          </a:p>
          <a:p>
            <a:pPr algn="ctr"/>
            <a:r>
              <a:rPr lang="ru-RU" sz="2400" b="1">
                <a:solidFill>
                  <a:srgbClr val="05196F"/>
                </a:solidFill>
                <a:latin typeface="Lucida Sans Unicode" pitchFamily="34" charset="0"/>
              </a:rPr>
              <a:t>к обучению в профильном классе</a:t>
            </a:r>
          </a:p>
          <a:p>
            <a:pPr algn="ctr"/>
            <a:endParaRPr lang="ru-RU" sz="1800" i="1">
              <a:solidFill>
                <a:srgbClr val="05196F"/>
              </a:solidFill>
              <a:latin typeface="Lucida Sans Unicode" pitchFamily="34" charset="0"/>
            </a:endParaRPr>
          </a:p>
          <a:p>
            <a:pPr algn="ctr"/>
            <a:r>
              <a:rPr lang="ru-RU" sz="1800" i="1">
                <a:solidFill>
                  <a:srgbClr val="C00000"/>
                </a:solidFill>
                <a:latin typeface="Lucida Sans Unicode" pitchFamily="34" charset="0"/>
              </a:rPr>
              <a:t>(индустриально-технологический профиль</a:t>
            </a:r>
            <a:r>
              <a:rPr lang="en-US" sz="1800" i="1">
                <a:solidFill>
                  <a:srgbClr val="C00000"/>
                </a:solidFill>
                <a:latin typeface="Lucida Sans Unicode" pitchFamily="34" charset="0"/>
              </a:rPr>
              <a:t>)</a:t>
            </a:r>
            <a:endParaRPr lang="ru-RU" sz="1800" i="1">
              <a:solidFill>
                <a:srgbClr val="C00000"/>
              </a:solidFill>
              <a:latin typeface="Lucida Sans Unicode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/>
          </p:cNvSpPr>
          <p:nvPr/>
        </p:nvSpPr>
        <p:spPr bwMode="auto">
          <a:xfrm>
            <a:off x="466725" y="1484313"/>
            <a:ext cx="781685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91440" anchor="b"/>
          <a:lstStyle/>
          <a:p>
            <a:pPr algn="ctr"/>
            <a:r>
              <a:rPr lang="ru-RU" sz="1800" b="1">
                <a:solidFill>
                  <a:schemeClr val="tx2"/>
                </a:solidFill>
              </a:rPr>
              <a:t>Типовая программа </a:t>
            </a:r>
            <a:br>
              <a:rPr lang="ru-RU" sz="1800" b="1">
                <a:solidFill>
                  <a:schemeClr val="tx2"/>
                </a:solidFill>
              </a:rPr>
            </a:br>
            <a:r>
              <a:rPr lang="ru-RU" sz="1800" b="1">
                <a:solidFill>
                  <a:schemeClr val="tx2"/>
                </a:solidFill>
              </a:rPr>
              <a:t>психологического исследования выпускников основной школы, поступающих в профильное образовательное учреждение, класс</a:t>
            </a:r>
          </a:p>
        </p:txBody>
      </p:sp>
      <p:sp>
        <p:nvSpPr>
          <p:cNvPr id="11267" name="Содержимое 2"/>
          <p:cNvSpPr>
            <a:spLocks/>
          </p:cNvSpPr>
          <p:nvPr/>
        </p:nvSpPr>
        <p:spPr bwMode="auto">
          <a:xfrm>
            <a:off x="611188" y="2781300"/>
            <a:ext cx="8101012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</a:pPr>
            <a:r>
              <a:rPr lang="ru-RU" sz="2000" b="1">
                <a:solidFill>
                  <a:srgbClr val="002060"/>
                </a:solidFill>
              </a:rPr>
              <a:t>Цель исследования:</a:t>
            </a:r>
            <a:r>
              <a:rPr lang="ru-RU" sz="2000">
                <a:solidFill>
                  <a:srgbClr val="002060"/>
                </a:solidFill>
              </a:rPr>
              <a:t> </a:t>
            </a:r>
            <a:endParaRPr lang="en-US" sz="2000">
              <a:solidFill>
                <a:srgbClr val="002060"/>
              </a:solidFill>
            </a:endParaRPr>
          </a:p>
          <a:p>
            <a:pPr marL="273050" indent="-273050">
              <a:spcBef>
                <a:spcPct val="20000"/>
              </a:spcBef>
            </a:pPr>
            <a:r>
              <a:rPr lang="ru-RU" sz="2000"/>
              <a:t>содействие администрации школы в осуществлении набора и</a:t>
            </a:r>
            <a:r>
              <a:rPr lang="en-US" sz="2000"/>
              <a:t> </a:t>
            </a:r>
            <a:r>
              <a:rPr lang="ru-RU" sz="2000"/>
              <a:t>комплектовании 10–х профильных классов.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591TGp_ChildArt_light">
  <a:themeElements>
    <a:clrScheme name="591TGp_ChildArt_light 2">
      <a:dk1>
        <a:srgbClr val="000000"/>
      </a:dk1>
      <a:lt1>
        <a:srgbClr val="FFFFFF"/>
      </a:lt1>
      <a:dk2>
        <a:srgbClr val="990033"/>
      </a:dk2>
      <a:lt2>
        <a:srgbClr val="808080"/>
      </a:lt2>
      <a:accent1>
        <a:srgbClr val="E466B7"/>
      </a:accent1>
      <a:accent2>
        <a:srgbClr val="699EF3"/>
      </a:accent2>
      <a:accent3>
        <a:srgbClr val="FFFFFF"/>
      </a:accent3>
      <a:accent4>
        <a:srgbClr val="000000"/>
      </a:accent4>
      <a:accent5>
        <a:srgbClr val="EFB8D8"/>
      </a:accent5>
      <a:accent6>
        <a:srgbClr val="5E8FDC"/>
      </a:accent6>
      <a:hlink>
        <a:srgbClr val="FEB93C"/>
      </a:hlink>
      <a:folHlink>
        <a:srgbClr val="6ED896"/>
      </a:folHlink>
    </a:clrScheme>
    <a:fontScheme name="591TGp_ChildArt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91TGp_ChildArt_light 1">
        <a:dk1>
          <a:srgbClr val="000000"/>
        </a:dk1>
        <a:lt1>
          <a:srgbClr val="FFFFFF"/>
        </a:lt1>
        <a:dk2>
          <a:srgbClr val="3160AD"/>
        </a:dk2>
        <a:lt2>
          <a:srgbClr val="808080"/>
        </a:lt2>
        <a:accent1>
          <a:srgbClr val="FF9900"/>
        </a:accent1>
        <a:accent2>
          <a:srgbClr val="8CD32D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7EBF28"/>
        </a:accent6>
        <a:hlink>
          <a:srgbClr val="F45E5E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91TGp_ChildArt_light 2">
        <a:dk1>
          <a:srgbClr val="000000"/>
        </a:dk1>
        <a:lt1>
          <a:srgbClr val="FFFFFF"/>
        </a:lt1>
        <a:dk2>
          <a:srgbClr val="990033"/>
        </a:dk2>
        <a:lt2>
          <a:srgbClr val="808080"/>
        </a:lt2>
        <a:accent1>
          <a:srgbClr val="E466B7"/>
        </a:accent1>
        <a:accent2>
          <a:srgbClr val="699EF3"/>
        </a:accent2>
        <a:accent3>
          <a:srgbClr val="FFFFFF"/>
        </a:accent3>
        <a:accent4>
          <a:srgbClr val="000000"/>
        </a:accent4>
        <a:accent5>
          <a:srgbClr val="EFB8D8"/>
        </a:accent5>
        <a:accent6>
          <a:srgbClr val="5E8FDC"/>
        </a:accent6>
        <a:hlink>
          <a:srgbClr val="FEB93C"/>
        </a:hlink>
        <a:folHlink>
          <a:srgbClr val="6ED8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91TGp_ChildArt_light 3">
        <a:dk1>
          <a:srgbClr val="000000"/>
        </a:dk1>
        <a:lt1>
          <a:srgbClr val="FFFFFF"/>
        </a:lt1>
        <a:dk2>
          <a:srgbClr val="134920"/>
        </a:dk2>
        <a:lt2>
          <a:srgbClr val="808080"/>
        </a:lt2>
        <a:accent1>
          <a:srgbClr val="3FA2E5"/>
        </a:accent1>
        <a:accent2>
          <a:srgbClr val="BB75D1"/>
        </a:accent2>
        <a:accent3>
          <a:srgbClr val="FFFFFF"/>
        </a:accent3>
        <a:accent4>
          <a:srgbClr val="000000"/>
        </a:accent4>
        <a:accent5>
          <a:srgbClr val="AFCEF0"/>
        </a:accent5>
        <a:accent6>
          <a:srgbClr val="A969BD"/>
        </a:accent6>
        <a:hlink>
          <a:srgbClr val="77D379"/>
        </a:hlink>
        <a:folHlink>
          <a:srgbClr val="EF9F4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591TGp_ChildArt_light</Template>
  <TotalTime>529</TotalTime>
  <Words>2178</Words>
  <Application>Microsoft Office PowerPoint</Application>
  <PresentationFormat>Экран (4:3)</PresentationFormat>
  <Paragraphs>226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Times New Roman</vt:lpstr>
      <vt:lpstr>Lucida Sans Unicode</vt:lpstr>
      <vt:lpstr>Franklin Gothic Book</vt:lpstr>
      <vt:lpstr>591TGp_ChildArt_light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Admin</dc:creator>
  <cp:lastModifiedBy>win</cp:lastModifiedBy>
  <cp:revision>58</cp:revision>
  <dcterms:created xsi:type="dcterms:W3CDTF">2010-10-25T15:39:14Z</dcterms:created>
  <dcterms:modified xsi:type="dcterms:W3CDTF">2020-09-25T17:08:37Z</dcterms:modified>
</cp:coreProperties>
</file>