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C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3EC780C-F16A-40B6-B622-C7078007056B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3DCF53-EE13-4EBF-B974-5F5E5A6B9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98932C-38F4-4521-B0F5-3CCCC8CE9C9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21D26-33EA-4BCB-8AE0-BE2959D99336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D7E2-1C03-4847-ADA7-1600AFB63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23C45-9037-4C97-970B-7BBFDC2C2CBD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C1F9-1EE9-4179-AB7F-24B733C0BB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8ECA6-E1A5-40B4-B780-6E5076C077B6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CEF50-37E2-48A2-9F1B-EDBD658462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8F576-E7CB-449D-8A58-7E6ABFE013AC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5208C-EA02-4B7C-B28F-7203B9CA4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4C3BD-20B2-4ABE-9C6E-B68B6786ED0D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A520B-6A79-4C57-9B32-1BC2D518D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2A1A7-DC87-4AA8-88B2-9AC36AAF7A20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BF639-0435-4FE3-A154-A1182548E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836BA-E70F-4A73-92A6-B74E0CAEEE7E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726CC-E150-475A-9A94-EBC1E9BBF3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7E46E-9F62-4BE9-8911-552E9F9EE85B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C8403-DECB-4792-91E5-925CB1B80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78489-123F-43E1-8E74-EDAE68D7D01C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4F0BC-7D18-42B5-8970-52E4CBA240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FDA9B-BFCA-4612-8E8A-360D051A9A8D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D5AC5-6204-4CAB-88D6-E2A888FC4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E66A8-A105-4E53-9466-10BD07791D2E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73BAE-273A-4A47-8F8B-39A85D4B0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7EB7F6-CC3C-4AC2-807F-B61E42927E8D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AE5946-0374-498B-A5F0-46FC97CCB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34/astrav2008.3b/0_11f1c_52d1cc48_XL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www.bodybuilding.com/fun/images/2010/creating-healthier-thanksgiving_c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povarenok.ru/images/all/227147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lh6.ggpht.com/__lzkOrocBMk/Suaijp9ZbwI/AAAAAAAABSk/xesa2Vmoihg/%D0%B3%D1%80%D0%B5%D1%86%D0%BA%D0%B8%D0%B9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dhousekeeping.com/cm/user/images/cranberrie_8304164_1081021185339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-b-v.ru/images/page5/024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hyperlink" Target="http://www.proza.ru/pics/2010/10/04/524.jpg" TargetMode="Externa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Группа 5"/>
          <p:cNvGrpSpPr>
            <a:grpSpLocks/>
          </p:cNvGrpSpPr>
          <p:nvPr/>
        </p:nvGrpSpPr>
        <p:grpSpPr bwMode="auto">
          <a:xfrm>
            <a:off x="0" y="1423988"/>
            <a:ext cx="5500688" cy="5434012"/>
            <a:chOff x="0" y="1424356"/>
            <a:chExt cx="5500726" cy="5433644"/>
          </a:xfrm>
        </p:grpSpPr>
        <p:pic>
          <p:nvPicPr>
            <p:cNvPr id="2053" name="Picture 4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1424356"/>
              <a:ext cx="5500726" cy="5433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Прямоугольник 2"/>
            <p:cNvSpPr/>
            <p:nvPr/>
          </p:nvSpPr>
          <p:spPr>
            <a:xfrm>
              <a:off x="4643470" y="1429118"/>
              <a:ext cx="857256" cy="8571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857388" y="1429118"/>
              <a:ext cx="857256" cy="2142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142875" y="214313"/>
            <a:ext cx="550068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 i="1">
                <a:solidFill>
                  <a:srgbClr val="C00000"/>
                </a:solidFill>
                <a:latin typeface="Georgia" pitchFamily="18" charset="0"/>
              </a:rPr>
              <a:t>Пища для ума</a:t>
            </a:r>
          </a:p>
        </p:txBody>
      </p: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5572125" y="1547813"/>
            <a:ext cx="3429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Georgia" pitchFamily="18" charset="0"/>
              </a:rPr>
              <a:t>Что есть, чтобы </a:t>
            </a:r>
          </a:p>
          <a:p>
            <a:pPr algn="ctr"/>
            <a:r>
              <a:rPr lang="ru-RU" sz="3600" b="1">
                <a:latin typeface="Georgia" pitchFamily="18" charset="0"/>
              </a:rPr>
              <a:t>не только хорошо себя чувствовать, но и правильно думать?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6"/>
          <p:cNvSpPr txBox="1">
            <a:spLocks noChangeArrowheads="1"/>
          </p:cNvSpPr>
          <p:nvPr/>
        </p:nvSpPr>
        <p:spPr bwMode="auto">
          <a:xfrm>
            <a:off x="142875" y="214313"/>
            <a:ext cx="550068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 i="1">
                <a:solidFill>
                  <a:srgbClr val="C00000"/>
                </a:solidFill>
                <a:latin typeface="Georgia" pitchFamily="18" charset="0"/>
              </a:rPr>
              <a:t>Пища для ума</a:t>
            </a:r>
          </a:p>
        </p:txBody>
      </p:sp>
      <p:sp>
        <p:nvSpPr>
          <p:cNvPr id="11267" name="TextBox 7"/>
          <p:cNvSpPr txBox="1">
            <a:spLocks noChangeArrowheads="1"/>
          </p:cNvSpPr>
          <p:nvPr/>
        </p:nvSpPr>
        <p:spPr bwMode="auto">
          <a:xfrm>
            <a:off x="6786563" y="0"/>
            <a:ext cx="1071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latin typeface="CyrillicCopper"/>
              </a:rPr>
              <a:t>9</a:t>
            </a:r>
          </a:p>
        </p:txBody>
      </p:sp>
      <p:sp>
        <p:nvSpPr>
          <p:cNvPr id="11268" name="TextBox 8"/>
          <p:cNvSpPr txBox="1">
            <a:spLocks noChangeArrowheads="1"/>
          </p:cNvSpPr>
          <p:nvPr/>
        </p:nvSpPr>
        <p:spPr bwMode="auto">
          <a:xfrm>
            <a:off x="5429250" y="1357313"/>
            <a:ext cx="3500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yrillicCopper"/>
              </a:rPr>
              <a:t>Черника</a:t>
            </a:r>
          </a:p>
        </p:txBody>
      </p:sp>
      <p:sp>
        <p:nvSpPr>
          <p:cNvPr id="11269" name="TextBox 9"/>
          <p:cNvSpPr txBox="1">
            <a:spLocks noChangeArrowheads="1"/>
          </p:cNvSpPr>
          <p:nvPr/>
        </p:nvSpPr>
        <p:spPr bwMode="auto">
          <a:xfrm>
            <a:off x="4786313" y="2928938"/>
            <a:ext cx="4357687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800" b="1">
                <a:latin typeface="Georgia" pitchFamily="18" charset="0"/>
              </a:rPr>
              <a:t>По своим свойствам очень близка </a:t>
            </a:r>
          </a:p>
          <a:p>
            <a:pPr algn="ctr">
              <a:lnSpc>
                <a:spcPts val="3000"/>
              </a:lnSpc>
            </a:pPr>
            <a:r>
              <a:rPr lang="ru-RU" sz="2800" b="1">
                <a:latin typeface="Georgia" pitchFamily="18" charset="0"/>
              </a:rPr>
              <a:t>к клюкве. </a:t>
            </a:r>
          </a:p>
          <a:p>
            <a:pPr algn="ctr">
              <a:lnSpc>
                <a:spcPts val="3000"/>
              </a:lnSpc>
            </a:pPr>
            <a:r>
              <a:rPr lang="ru-RU" sz="2800" b="1">
                <a:latin typeface="Georgia" pitchFamily="18" charset="0"/>
              </a:rPr>
              <a:t>Кроме того, она снимает усталость глаз и усиливает остроту зрения.</a:t>
            </a:r>
          </a:p>
        </p:txBody>
      </p:sp>
      <p:pic>
        <p:nvPicPr>
          <p:cNvPr id="11270" name="Picture 6" descr="http://im2-tub.yandex.net/i?id=73169524-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1928813"/>
            <a:ext cx="34290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6"/>
          <p:cNvSpPr txBox="1">
            <a:spLocks noChangeArrowheads="1"/>
          </p:cNvSpPr>
          <p:nvPr/>
        </p:nvSpPr>
        <p:spPr bwMode="auto">
          <a:xfrm>
            <a:off x="142875" y="214313"/>
            <a:ext cx="550068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 i="1">
                <a:solidFill>
                  <a:srgbClr val="C00000"/>
                </a:solidFill>
                <a:latin typeface="Georgia" pitchFamily="18" charset="0"/>
              </a:rPr>
              <a:t>Пища для ума</a:t>
            </a:r>
          </a:p>
        </p:txBody>
      </p:sp>
      <p:sp>
        <p:nvSpPr>
          <p:cNvPr id="12291" name="TextBox 7"/>
          <p:cNvSpPr txBox="1">
            <a:spLocks noChangeArrowheads="1"/>
          </p:cNvSpPr>
          <p:nvPr/>
        </p:nvSpPr>
        <p:spPr bwMode="auto">
          <a:xfrm>
            <a:off x="6786563" y="0"/>
            <a:ext cx="178593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latin typeface="CyrillicCopper"/>
              </a:rPr>
              <a:t>10</a:t>
            </a:r>
          </a:p>
        </p:txBody>
      </p:sp>
      <p:sp>
        <p:nvSpPr>
          <p:cNvPr id="12292" name="TextBox 8"/>
          <p:cNvSpPr txBox="1">
            <a:spLocks noChangeArrowheads="1"/>
          </p:cNvSpPr>
          <p:nvPr/>
        </p:nvSpPr>
        <p:spPr bwMode="auto">
          <a:xfrm>
            <a:off x="5429250" y="1357313"/>
            <a:ext cx="3500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yrillicCopper"/>
              </a:rPr>
              <a:t>Миндаль</a:t>
            </a:r>
          </a:p>
        </p:txBody>
      </p:sp>
      <p:sp>
        <p:nvSpPr>
          <p:cNvPr id="12293" name="TextBox 9"/>
          <p:cNvSpPr txBox="1">
            <a:spLocks noChangeArrowheads="1"/>
          </p:cNvSpPr>
          <p:nvPr/>
        </p:nvSpPr>
        <p:spPr bwMode="auto">
          <a:xfrm>
            <a:off x="4786313" y="2286000"/>
            <a:ext cx="4357687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800" b="1">
                <a:latin typeface="Georgia" pitchFamily="18" charset="0"/>
              </a:rPr>
              <a:t>Богатый фосфором, он способствует активизации </a:t>
            </a:r>
          </a:p>
          <a:p>
            <a:pPr algn="ctr">
              <a:lnSpc>
                <a:spcPts val="3000"/>
              </a:lnSpc>
            </a:pPr>
            <a:r>
              <a:rPr lang="ru-RU" sz="2800" b="1">
                <a:latin typeface="Georgia" pitchFamily="18" charset="0"/>
              </a:rPr>
              <a:t>работы мозга и, кроме того, укрепляет зрение. Горький миндаль обладает успокаивающим действием.</a:t>
            </a:r>
          </a:p>
        </p:txBody>
      </p:sp>
      <p:pic>
        <p:nvPicPr>
          <p:cNvPr id="12294" name="Picture 4" descr="http://im4-tub.yandex.net/i?id=16480742-0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" y="2214563"/>
            <a:ext cx="374967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142875" y="214313"/>
            <a:ext cx="550068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 i="1">
                <a:solidFill>
                  <a:srgbClr val="C00000"/>
                </a:solidFill>
                <a:latin typeface="Georgia" pitchFamily="18" charset="0"/>
              </a:rPr>
              <a:t>Пища для ума</a:t>
            </a:r>
          </a:p>
        </p:txBody>
      </p:sp>
      <p:sp>
        <p:nvSpPr>
          <p:cNvPr id="13315" name="TextBox 7"/>
          <p:cNvSpPr txBox="1">
            <a:spLocks noChangeArrowheads="1"/>
          </p:cNvSpPr>
          <p:nvPr/>
        </p:nvSpPr>
        <p:spPr bwMode="auto">
          <a:xfrm>
            <a:off x="6786563" y="0"/>
            <a:ext cx="178593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latin typeface="CyrillicCopper"/>
              </a:rPr>
              <a:t>11</a:t>
            </a:r>
          </a:p>
        </p:txBody>
      </p: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5429250" y="1357313"/>
            <a:ext cx="3500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yrillicCopper"/>
              </a:rPr>
              <a:t>Шпинат</a:t>
            </a:r>
          </a:p>
        </p:txBody>
      </p:sp>
      <p:sp>
        <p:nvSpPr>
          <p:cNvPr id="13317" name="TextBox 9"/>
          <p:cNvSpPr txBox="1">
            <a:spLocks noChangeArrowheads="1"/>
          </p:cNvSpPr>
          <p:nvPr/>
        </p:nvSpPr>
        <p:spPr bwMode="auto">
          <a:xfrm>
            <a:off x="4786313" y="2286000"/>
            <a:ext cx="4357687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800" b="1">
                <a:latin typeface="Georgia" pitchFamily="18" charset="0"/>
              </a:rPr>
              <a:t>Содержит фолиевую кислоту и </a:t>
            </a:r>
          </a:p>
          <a:p>
            <a:pPr algn="ctr">
              <a:lnSpc>
                <a:spcPts val="3000"/>
              </a:lnSpc>
            </a:pPr>
            <a:r>
              <a:rPr lang="ru-RU" sz="2800" b="1">
                <a:latin typeface="Georgia" pitchFamily="18" charset="0"/>
              </a:rPr>
              <a:t>множество минеральных веществ, стимулирующих мозговую деятельность.</a:t>
            </a:r>
          </a:p>
        </p:txBody>
      </p:sp>
      <p:pic>
        <p:nvPicPr>
          <p:cNvPr id="13318" name="Picture 4" descr="http://im8-tub.yandex.net/i?id=27324236-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" y="3500438"/>
            <a:ext cx="3643312" cy="274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0" descr="http://im0-tub.yandex.net/i?id=136731830-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25" y="1214438"/>
            <a:ext cx="248602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6"/>
          <p:cNvSpPr txBox="1">
            <a:spLocks noChangeArrowheads="1"/>
          </p:cNvSpPr>
          <p:nvPr/>
        </p:nvSpPr>
        <p:spPr bwMode="auto">
          <a:xfrm>
            <a:off x="142875" y="214313"/>
            <a:ext cx="550068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 i="1">
                <a:solidFill>
                  <a:srgbClr val="C00000"/>
                </a:solidFill>
                <a:latin typeface="Georgia" pitchFamily="18" charset="0"/>
              </a:rPr>
              <a:t>Пища для ума</a:t>
            </a:r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6786563" y="0"/>
            <a:ext cx="178593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latin typeface="CyrillicCopper"/>
              </a:rPr>
              <a:t>12</a:t>
            </a:r>
          </a:p>
        </p:txBody>
      </p:sp>
      <p:sp>
        <p:nvSpPr>
          <p:cNvPr id="14340" name="TextBox 8"/>
          <p:cNvSpPr txBox="1">
            <a:spLocks noChangeArrowheads="1"/>
          </p:cNvSpPr>
          <p:nvPr/>
        </p:nvSpPr>
        <p:spPr bwMode="auto">
          <a:xfrm>
            <a:off x="5429250" y="1357313"/>
            <a:ext cx="3500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yrillicCopper"/>
              </a:rPr>
              <a:t>Лук, чеснок</a:t>
            </a:r>
          </a:p>
        </p:txBody>
      </p: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4786313" y="2286000"/>
            <a:ext cx="43576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800" b="1">
                <a:latin typeface="Georgia" pitchFamily="18" charset="0"/>
              </a:rPr>
              <a:t>Насыщают мозг кислородом и активизируют мыслительные процессы.</a:t>
            </a:r>
          </a:p>
        </p:txBody>
      </p:sp>
      <p:pic>
        <p:nvPicPr>
          <p:cNvPr id="14342" name="Picture 2" descr="http://im8-tub.yandex.net/i?id=92613755-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1428750"/>
            <a:ext cx="28575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6" descr="Картинка 2 из 8200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85875" y="3929063"/>
            <a:ext cx="45053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Группа 5"/>
          <p:cNvGrpSpPr>
            <a:grpSpLocks/>
          </p:cNvGrpSpPr>
          <p:nvPr/>
        </p:nvGrpSpPr>
        <p:grpSpPr bwMode="auto">
          <a:xfrm>
            <a:off x="0" y="1423988"/>
            <a:ext cx="5500688" cy="5434012"/>
            <a:chOff x="0" y="1424356"/>
            <a:chExt cx="5500726" cy="5433644"/>
          </a:xfrm>
        </p:grpSpPr>
        <p:pic>
          <p:nvPicPr>
            <p:cNvPr id="15366" name="Picture 4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1424356"/>
              <a:ext cx="5500726" cy="5433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Прямоугольник 2"/>
            <p:cNvSpPr/>
            <p:nvPr/>
          </p:nvSpPr>
          <p:spPr>
            <a:xfrm>
              <a:off x="4643470" y="1429118"/>
              <a:ext cx="857256" cy="8571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857388" y="1429118"/>
              <a:ext cx="857256" cy="2142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142875" y="214313"/>
            <a:ext cx="550068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 i="1">
                <a:solidFill>
                  <a:srgbClr val="C00000"/>
                </a:solidFill>
                <a:latin typeface="Georgia" pitchFamily="18" charset="0"/>
              </a:rPr>
              <a:t>Пища для ума</a:t>
            </a:r>
          </a:p>
        </p:txBody>
      </p:sp>
      <p:sp>
        <p:nvSpPr>
          <p:cNvPr id="15364" name="TextBox 8"/>
          <p:cNvSpPr txBox="1">
            <a:spLocks noChangeArrowheads="1"/>
          </p:cNvSpPr>
          <p:nvPr/>
        </p:nvSpPr>
        <p:spPr bwMode="auto">
          <a:xfrm>
            <a:off x="4714875" y="928688"/>
            <a:ext cx="428625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yrillicCopper"/>
              </a:rPr>
              <a:t>Но никакая еда не сможет сделать человека умным, если он ежедневно не напрягает свой мозг. Интеллект развивается </a:t>
            </a:r>
          </a:p>
          <a:p>
            <a:pPr algn="ctr"/>
            <a:r>
              <a:rPr lang="ru-RU" sz="2400">
                <a:latin typeface="CyrillicCopper"/>
              </a:rPr>
              <a:t>только тогда, когда человек постоянно учится, </a:t>
            </a:r>
          </a:p>
          <a:p>
            <a:pPr algn="ctr"/>
            <a:r>
              <a:rPr lang="ru-RU" sz="2400">
                <a:latin typeface="CyrillicCopper"/>
              </a:rPr>
              <a:t>читает хорошие книги, не пасует перед сложными интеллектуальными задачками.</a:t>
            </a:r>
          </a:p>
        </p:txBody>
      </p:sp>
      <p:sp>
        <p:nvSpPr>
          <p:cNvPr id="15365" name="TextBox 9"/>
          <p:cNvSpPr txBox="1">
            <a:spLocks noChangeArrowheads="1"/>
          </p:cNvSpPr>
          <p:nvPr/>
        </p:nvSpPr>
        <p:spPr bwMode="auto">
          <a:xfrm>
            <a:off x="4786313" y="2286000"/>
            <a:ext cx="435768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000"/>
              </a:lnSpc>
            </a:pPr>
            <a:endParaRPr lang="ru-RU" sz="2800" b="1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Группа 5"/>
          <p:cNvGrpSpPr>
            <a:grpSpLocks/>
          </p:cNvGrpSpPr>
          <p:nvPr/>
        </p:nvGrpSpPr>
        <p:grpSpPr bwMode="auto">
          <a:xfrm>
            <a:off x="0" y="1423988"/>
            <a:ext cx="5500688" cy="5434012"/>
            <a:chOff x="0" y="1424356"/>
            <a:chExt cx="5500726" cy="5433644"/>
          </a:xfrm>
        </p:grpSpPr>
        <p:pic>
          <p:nvPicPr>
            <p:cNvPr id="16390" name="Picture 4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1424356"/>
              <a:ext cx="5500726" cy="5433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Прямоугольник 2"/>
            <p:cNvSpPr/>
            <p:nvPr/>
          </p:nvSpPr>
          <p:spPr>
            <a:xfrm>
              <a:off x="4643470" y="1429118"/>
              <a:ext cx="857256" cy="8571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857388" y="1429118"/>
              <a:ext cx="857256" cy="2142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142875" y="214313"/>
            <a:ext cx="550068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 i="1">
                <a:solidFill>
                  <a:srgbClr val="C00000"/>
                </a:solidFill>
                <a:latin typeface="Georgia" pitchFamily="18" charset="0"/>
              </a:rPr>
              <a:t>Пища для ума</a:t>
            </a:r>
          </a:p>
        </p:txBody>
      </p:sp>
      <p:sp>
        <p:nvSpPr>
          <p:cNvPr id="16388" name="TextBox 8"/>
          <p:cNvSpPr txBox="1">
            <a:spLocks noChangeArrowheads="1"/>
          </p:cNvSpPr>
          <p:nvPr/>
        </p:nvSpPr>
        <p:spPr bwMode="auto">
          <a:xfrm>
            <a:off x="4857750" y="1285875"/>
            <a:ext cx="428625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yrillicCopper"/>
              </a:rPr>
              <a:t>Если не напрягать голову, </a:t>
            </a:r>
          </a:p>
          <a:p>
            <a:pPr algn="ctr"/>
            <a:r>
              <a:rPr lang="ru-RU" sz="3200">
                <a:latin typeface="CyrillicCopper"/>
              </a:rPr>
              <a:t>ум мгновенно одряхлеет. </a:t>
            </a:r>
          </a:p>
          <a:p>
            <a:pPr algn="ctr"/>
            <a:r>
              <a:rPr lang="ru-RU" sz="3200">
                <a:latin typeface="CyrillicCopper"/>
              </a:rPr>
              <a:t>А еда – </a:t>
            </a:r>
          </a:p>
          <a:p>
            <a:pPr algn="ctr"/>
            <a:r>
              <a:rPr lang="ru-RU" sz="3200">
                <a:latin typeface="CyrillicCopper"/>
              </a:rPr>
              <a:t>еда лишь помогает нашим умственным усилиям.</a:t>
            </a:r>
          </a:p>
        </p:txBody>
      </p:sp>
      <p:sp>
        <p:nvSpPr>
          <p:cNvPr id="16389" name="TextBox 9"/>
          <p:cNvSpPr txBox="1">
            <a:spLocks noChangeArrowheads="1"/>
          </p:cNvSpPr>
          <p:nvPr/>
        </p:nvSpPr>
        <p:spPr bwMode="auto">
          <a:xfrm>
            <a:off x="4786313" y="2286000"/>
            <a:ext cx="435768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000"/>
              </a:lnSpc>
            </a:pPr>
            <a:endParaRPr lang="ru-RU" sz="2800" b="1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Группа 5"/>
          <p:cNvGrpSpPr>
            <a:grpSpLocks/>
          </p:cNvGrpSpPr>
          <p:nvPr/>
        </p:nvGrpSpPr>
        <p:grpSpPr bwMode="auto">
          <a:xfrm>
            <a:off x="1857375" y="1428750"/>
            <a:ext cx="3643313" cy="857250"/>
            <a:chOff x="1857356" y="1428736"/>
            <a:chExt cx="3643338" cy="85725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643438" y="1428736"/>
              <a:ext cx="857256" cy="8572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857356" y="1428736"/>
              <a:ext cx="857256" cy="2143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075" name="TextBox 6"/>
          <p:cNvSpPr txBox="1">
            <a:spLocks noChangeArrowheads="1"/>
          </p:cNvSpPr>
          <p:nvPr/>
        </p:nvSpPr>
        <p:spPr bwMode="auto">
          <a:xfrm>
            <a:off x="142875" y="214313"/>
            <a:ext cx="550068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 i="1">
                <a:solidFill>
                  <a:srgbClr val="C00000"/>
                </a:solidFill>
                <a:latin typeface="Georgia" pitchFamily="18" charset="0"/>
              </a:rPr>
              <a:t>Пища для ума</a:t>
            </a:r>
          </a:p>
        </p:txBody>
      </p:sp>
      <p:sp>
        <p:nvSpPr>
          <p:cNvPr id="3076" name="TextBox 7"/>
          <p:cNvSpPr txBox="1">
            <a:spLocks noChangeArrowheads="1"/>
          </p:cNvSpPr>
          <p:nvPr/>
        </p:nvSpPr>
        <p:spPr bwMode="auto">
          <a:xfrm>
            <a:off x="6858000" y="0"/>
            <a:ext cx="10715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latin typeface="CyrillicCopper"/>
              </a:rPr>
              <a:t>1</a:t>
            </a:r>
          </a:p>
        </p:txBody>
      </p:sp>
      <p:sp>
        <p:nvSpPr>
          <p:cNvPr id="3077" name="TextBox 8"/>
          <p:cNvSpPr txBox="1">
            <a:spLocks noChangeArrowheads="1"/>
          </p:cNvSpPr>
          <p:nvPr/>
        </p:nvSpPr>
        <p:spPr bwMode="auto">
          <a:xfrm>
            <a:off x="5143500" y="1428750"/>
            <a:ext cx="38576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yrillicCopper"/>
              </a:rPr>
              <a:t>Мед, фрукты и сухофрукты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5429250" y="2928938"/>
            <a:ext cx="371475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Georgia" pitchFamily="18" charset="0"/>
              </a:rPr>
              <a:t>Содержат глюкозу, которая </a:t>
            </a:r>
          </a:p>
          <a:p>
            <a:pPr algn="ctr"/>
            <a:r>
              <a:rPr lang="ru-RU" sz="2800" b="1">
                <a:latin typeface="Georgia" pitchFamily="18" charset="0"/>
              </a:rPr>
              <a:t>нужна мозгу </a:t>
            </a:r>
          </a:p>
          <a:p>
            <a:pPr algn="ctr"/>
            <a:r>
              <a:rPr lang="ru-RU" sz="2800" b="1">
                <a:latin typeface="Georgia" pitchFamily="18" charset="0"/>
              </a:rPr>
              <a:t>для полноценной работы. А вовсе не сахар , как принято считать.</a:t>
            </a:r>
          </a:p>
        </p:txBody>
      </p:sp>
      <p:pic>
        <p:nvPicPr>
          <p:cNvPr id="3079" name="Picture 2" descr="http://img0.liveinternet.ru/images/attach/c/0/47/577/47577117_12709280_1_F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1785938"/>
            <a:ext cx="2857500" cy="332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6" descr="http://im0-tub.yandex.net/i?id=128895911-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081588"/>
            <a:ext cx="2357438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Картинка 12 из 236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1214438"/>
            <a:ext cx="26654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6"/>
          <p:cNvSpPr txBox="1">
            <a:spLocks noChangeArrowheads="1"/>
          </p:cNvSpPr>
          <p:nvPr/>
        </p:nvSpPr>
        <p:spPr bwMode="auto">
          <a:xfrm>
            <a:off x="142875" y="214313"/>
            <a:ext cx="550068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 i="1">
                <a:solidFill>
                  <a:srgbClr val="C00000"/>
                </a:solidFill>
                <a:latin typeface="Georgia" pitchFamily="18" charset="0"/>
              </a:rPr>
              <a:t>Пища для ума</a:t>
            </a:r>
          </a:p>
        </p:txBody>
      </p:sp>
      <p:sp>
        <p:nvSpPr>
          <p:cNvPr id="4099" name="TextBox 7"/>
          <p:cNvSpPr txBox="1">
            <a:spLocks noChangeArrowheads="1"/>
          </p:cNvSpPr>
          <p:nvPr/>
        </p:nvSpPr>
        <p:spPr bwMode="auto">
          <a:xfrm>
            <a:off x="6858000" y="0"/>
            <a:ext cx="10715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latin typeface="CyrillicCopper"/>
              </a:rPr>
              <a:t>2</a:t>
            </a:r>
          </a:p>
        </p:txBody>
      </p:sp>
      <p:sp>
        <p:nvSpPr>
          <p:cNvPr id="4100" name="TextBox 8"/>
          <p:cNvSpPr txBox="1">
            <a:spLocks noChangeArrowheads="1"/>
          </p:cNvSpPr>
          <p:nvPr/>
        </p:nvSpPr>
        <p:spPr bwMode="auto">
          <a:xfrm>
            <a:off x="5143500" y="1428750"/>
            <a:ext cx="3857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yrillicCopper"/>
              </a:rPr>
              <a:t>Лимон</a:t>
            </a:r>
          </a:p>
        </p:txBody>
      </p:sp>
      <p:sp>
        <p:nvSpPr>
          <p:cNvPr id="4101" name="TextBox 9"/>
          <p:cNvSpPr txBox="1">
            <a:spLocks noChangeArrowheads="1"/>
          </p:cNvSpPr>
          <p:nvPr/>
        </p:nvSpPr>
        <p:spPr bwMode="auto">
          <a:xfrm>
            <a:off x="4643438" y="2071688"/>
            <a:ext cx="4500562" cy="428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000" b="1">
                <a:latin typeface="Georgia" pitchFamily="18" charset="0"/>
              </a:rPr>
              <a:t>Прекрасный помощник в поддержке психического состояния человека. </a:t>
            </a:r>
          </a:p>
          <a:p>
            <a:pPr algn="ctr">
              <a:lnSpc>
                <a:spcPts val="3000"/>
              </a:lnSpc>
            </a:pPr>
            <a:r>
              <a:rPr lang="ru-RU" sz="2000" b="1">
                <a:latin typeface="Georgia" pitchFamily="18" charset="0"/>
              </a:rPr>
              <a:t>Через час после поступления </a:t>
            </a:r>
          </a:p>
          <a:p>
            <a:pPr algn="ctr">
              <a:lnSpc>
                <a:spcPts val="3000"/>
              </a:lnSpc>
            </a:pPr>
            <a:r>
              <a:rPr lang="ru-RU" sz="2000" b="1">
                <a:latin typeface="Georgia" pitchFamily="18" charset="0"/>
              </a:rPr>
              <a:t>в организм его сок   способствует выработке веществ, необходимых для работы мозга, а именно для управления мышечными нервами, улучшении памяти и концентрации внимания.</a:t>
            </a:r>
          </a:p>
        </p:txBody>
      </p:sp>
      <p:pic>
        <p:nvPicPr>
          <p:cNvPr id="4102" name="Picture 2" descr="Картинка 12 из 3543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785938"/>
            <a:ext cx="485775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6"/>
          <p:cNvSpPr txBox="1">
            <a:spLocks noChangeArrowheads="1"/>
          </p:cNvSpPr>
          <p:nvPr/>
        </p:nvSpPr>
        <p:spPr bwMode="auto">
          <a:xfrm>
            <a:off x="142875" y="214313"/>
            <a:ext cx="550068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 i="1">
                <a:solidFill>
                  <a:srgbClr val="C00000"/>
                </a:solidFill>
                <a:latin typeface="Georgia" pitchFamily="18" charset="0"/>
              </a:rPr>
              <a:t>Пища для ума</a:t>
            </a:r>
          </a:p>
        </p:txBody>
      </p:sp>
      <p:sp>
        <p:nvSpPr>
          <p:cNvPr id="5123" name="TextBox 7"/>
          <p:cNvSpPr txBox="1">
            <a:spLocks noChangeArrowheads="1"/>
          </p:cNvSpPr>
          <p:nvPr/>
        </p:nvSpPr>
        <p:spPr bwMode="auto">
          <a:xfrm>
            <a:off x="6858000" y="0"/>
            <a:ext cx="10715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latin typeface="CyrillicCopper"/>
              </a:rPr>
              <a:t>3</a:t>
            </a:r>
          </a:p>
        </p:txBody>
      </p:sp>
      <p:sp>
        <p:nvSpPr>
          <p:cNvPr id="5124" name="TextBox 8"/>
          <p:cNvSpPr txBox="1">
            <a:spLocks noChangeArrowheads="1"/>
          </p:cNvSpPr>
          <p:nvPr/>
        </p:nvSpPr>
        <p:spPr bwMode="auto">
          <a:xfrm>
            <a:off x="5143500" y="1428750"/>
            <a:ext cx="3857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yrillicCopper"/>
              </a:rPr>
              <a:t>Грецкий орех</a:t>
            </a:r>
          </a:p>
        </p:txBody>
      </p:sp>
      <p:sp>
        <p:nvSpPr>
          <p:cNvPr id="5125" name="TextBox 9"/>
          <p:cNvSpPr txBox="1">
            <a:spLocks noChangeArrowheads="1"/>
          </p:cNvSpPr>
          <p:nvPr/>
        </p:nvSpPr>
        <p:spPr bwMode="auto">
          <a:xfrm>
            <a:off x="4643438" y="2071688"/>
            <a:ext cx="4500562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400" b="1">
                <a:latin typeface="Georgia" pitchFamily="18" charset="0"/>
              </a:rPr>
              <a:t>Ядрышки грецкого ореха даже по форме напоминают полушария головного мозга. </a:t>
            </a:r>
          </a:p>
          <a:p>
            <a:pPr algn="ctr">
              <a:lnSpc>
                <a:spcPts val="3000"/>
              </a:lnSpc>
            </a:pPr>
            <a:r>
              <a:rPr lang="ru-RU" sz="2400" b="1">
                <a:latin typeface="Georgia" pitchFamily="18" charset="0"/>
              </a:rPr>
              <a:t>Даже несколько </a:t>
            </a:r>
          </a:p>
          <a:p>
            <a:pPr algn="ctr">
              <a:lnSpc>
                <a:spcPts val="3000"/>
              </a:lnSpc>
            </a:pPr>
            <a:r>
              <a:rPr lang="ru-RU" sz="2400" b="1">
                <a:latin typeface="Georgia" pitchFamily="18" charset="0"/>
              </a:rPr>
              <a:t>орехов ежедневно – </a:t>
            </a:r>
          </a:p>
          <a:p>
            <a:pPr algn="ctr">
              <a:lnSpc>
                <a:spcPts val="3000"/>
              </a:lnSpc>
            </a:pPr>
            <a:r>
              <a:rPr lang="ru-RU" sz="2400" b="1">
                <a:latin typeface="Georgia" pitchFamily="18" charset="0"/>
              </a:rPr>
              <a:t>залог питания </a:t>
            </a:r>
          </a:p>
          <a:p>
            <a:pPr algn="ctr">
              <a:lnSpc>
                <a:spcPts val="3000"/>
              </a:lnSpc>
            </a:pPr>
            <a:r>
              <a:rPr lang="ru-RU" sz="2400" b="1">
                <a:latin typeface="Georgia" pitchFamily="18" charset="0"/>
              </a:rPr>
              <a:t>клеток головного мозга </a:t>
            </a:r>
          </a:p>
          <a:p>
            <a:pPr algn="ctr">
              <a:lnSpc>
                <a:spcPts val="3000"/>
              </a:lnSpc>
            </a:pPr>
            <a:r>
              <a:rPr lang="ru-RU" sz="2400" b="1">
                <a:latin typeface="Georgia" pitchFamily="18" charset="0"/>
              </a:rPr>
              <a:t>и стимулирования умственной деятельности.</a:t>
            </a:r>
          </a:p>
        </p:txBody>
      </p:sp>
      <p:pic>
        <p:nvPicPr>
          <p:cNvPr id="5126" name="Picture 8" descr="Картинка 4 из 579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571625"/>
            <a:ext cx="47148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6"/>
          <p:cNvSpPr txBox="1">
            <a:spLocks noChangeArrowheads="1"/>
          </p:cNvSpPr>
          <p:nvPr/>
        </p:nvSpPr>
        <p:spPr bwMode="auto">
          <a:xfrm>
            <a:off x="142875" y="214313"/>
            <a:ext cx="550068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 i="1">
                <a:solidFill>
                  <a:srgbClr val="C00000"/>
                </a:solidFill>
                <a:latin typeface="Georgia" pitchFamily="18" charset="0"/>
              </a:rPr>
              <a:t>Пища для ума</a:t>
            </a:r>
          </a:p>
        </p:txBody>
      </p:sp>
      <p:sp>
        <p:nvSpPr>
          <p:cNvPr id="6147" name="TextBox 7"/>
          <p:cNvSpPr txBox="1">
            <a:spLocks noChangeArrowheads="1"/>
          </p:cNvSpPr>
          <p:nvPr/>
        </p:nvSpPr>
        <p:spPr bwMode="auto">
          <a:xfrm>
            <a:off x="6858000" y="0"/>
            <a:ext cx="10715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latin typeface="CyrillicCopper"/>
              </a:rPr>
              <a:t>4</a:t>
            </a:r>
          </a:p>
        </p:txBody>
      </p:sp>
      <p:sp>
        <p:nvSpPr>
          <p:cNvPr id="6148" name="TextBox 8"/>
          <p:cNvSpPr txBox="1">
            <a:spLocks noChangeArrowheads="1"/>
          </p:cNvSpPr>
          <p:nvPr/>
        </p:nvSpPr>
        <p:spPr bwMode="auto">
          <a:xfrm>
            <a:off x="6072188" y="1428750"/>
            <a:ext cx="2928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yrillicCopper"/>
              </a:rPr>
              <a:t>Клюква</a:t>
            </a:r>
          </a:p>
        </p:txBody>
      </p:sp>
      <p:sp>
        <p:nvSpPr>
          <p:cNvPr id="6149" name="TextBox 9"/>
          <p:cNvSpPr txBox="1">
            <a:spLocks noChangeArrowheads="1"/>
          </p:cNvSpPr>
          <p:nvPr/>
        </p:nvSpPr>
        <p:spPr bwMode="auto">
          <a:xfrm>
            <a:off x="4643438" y="2071688"/>
            <a:ext cx="4500562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800" b="1">
                <a:latin typeface="Georgia" pitchFamily="18" charset="0"/>
              </a:rPr>
              <a:t>Главный продукт, повышающий </a:t>
            </a:r>
            <a:r>
              <a:rPr lang="en-US" sz="2800" b="1">
                <a:latin typeface="Georgia" pitchFamily="18" charset="0"/>
              </a:rPr>
              <a:t>IQ</a:t>
            </a:r>
            <a:r>
              <a:rPr lang="ru-RU" sz="2800" b="1">
                <a:latin typeface="Georgia" pitchFamily="18" charset="0"/>
              </a:rPr>
              <a:t>. </a:t>
            </a:r>
          </a:p>
          <a:p>
            <a:pPr algn="ctr">
              <a:lnSpc>
                <a:spcPts val="3000"/>
              </a:lnSpc>
            </a:pPr>
            <a:r>
              <a:rPr lang="ru-RU" sz="2800" b="1">
                <a:latin typeface="Georgia" pitchFamily="18" charset="0"/>
              </a:rPr>
              <a:t>В ней больше всего антиоксидантов, влияющих </a:t>
            </a:r>
          </a:p>
          <a:p>
            <a:pPr algn="ctr">
              <a:lnSpc>
                <a:spcPts val="3000"/>
              </a:lnSpc>
            </a:pPr>
            <a:r>
              <a:rPr lang="ru-RU" sz="2800" b="1">
                <a:latin typeface="Georgia" pitchFamily="18" charset="0"/>
              </a:rPr>
              <a:t>на остроту и улучшение памяти </a:t>
            </a:r>
          </a:p>
          <a:p>
            <a:pPr algn="ctr">
              <a:lnSpc>
                <a:spcPts val="3000"/>
              </a:lnSpc>
            </a:pPr>
            <a:r>
              <a:rPr lang="ru-RU" sz="2800" b="1">
                <a:latin typeface="Georgia" pitchFamily="18" charset="0"/>
              </a:rPr>
              <a:t>и оказывающих мощный оздоровительный эффект на весь организм.</a:t>
            </a:r>
          </a:p>
        </p:txBody>
      </p:sp>
      <p:pic>
        <p:nvPicPr>
          <p:cNvPr id="6150" name="Picture 4" descr="Картинка 23 из 827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8" y="2286000"/>
            <a:ext cx="4857750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6"/>
          <p:cNvSpPr txBox="1">
            <a:spLocks noChangeArrowheads="1"/>
          </p:cNvSpPr>
          <p:nvPr/>
        </p:nvSpPr>
        <p:spPr bwMode="auto">
          <a:xfrm>
            <a:off x="142875" y="214313"/>
            <a:ext cx="550068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 i="1">
                <a:solidFill>
                  <a:srgbClr val="C00000"/>
                </a:solidFill>
                <a:latin typeface="Georgia" pitchFamily="18" charset="0"/>
              </a:rPr>
              <a:t>Пища для ума</a:t>
            </a:r>
          </a:p>
        </p:txBody>
      </p:sp>
      <p:sp>
        <p:nvSpPr>
          <p:cNvPr id="7171" name="TextBox 7"/>
          <p:cNvSpPr txBox="1">
            <a:spLocks noChangeArrowheads="1"/>
          </p:cNvSpPr>
          <p:nvPr/>
        </p:nvSpPr>
        <p:spPr bwMode="auto">
          <a:xfrm>
            <a:off x="6858000" y="0"/>
            <a:ext cx="10715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latin typeface="CyrillicCopper"/>
              </a:rPr>
              <a:t>5</a:t>
            </a:r>
          </a:p>
        </p:txBody>
      </p:sp>
      <p:sp>
        <p:nvSpPr>
          <p:cNvPr id="7172" name="TextBox 8"/>
          <p:cNvSpPr txBox="1">
            <a:spLocks noChangeArrowheads="1"/>
          </p:cNvSpPr>
          <p:nvPr/>
        </p:nvSpPr>
        <p:spPr bwMode="auto">
          <a:xfrm>
            <a:off x="3571875" y="1357313"/>
            <a:ext cx="5715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yrillicCopper"/>
              </a:rPr>
              <a:t>Свекла  и </a:t>
            </a:r>
          </a:p>
          <a:p>
            <a:pPr algn="ctr"/>
            <a:r>
              <a:rPr lang="ru-RU" sz="3200">
                <a:latin typeface="CyrillicCopper"/>
              </a:rPr>
              <a:t>белокочанная капуста</a:t>
            </a:r>
          </a:p>
        </p:txBody>
      </p:sp>
      <p:sp>
        <p:nvSpPr>
          <p:cNvPr id="7173" name="TextBox 9"/>
          <p:cNvSpPr txBox="1">
            <a:spLocks noChangeArrowheads="1"/>
          </p:cNvSpPr>
          <p:nvPr/>
        </p:nvSpPr>
        <p:spPr bwMode="auto">
          <a:xfrm>
            <a:off x="4786313" y="2714625"/>
            <a:ext cx="4357687" cy="355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800" b="1">
                <a:latin typeface="Georgia" pitchFamily="18" charset="0"/>
              </a:rPr>
              <a:t>Содержат вещества, разрушающие ферменты, которые приводят к снижению памяти. Особенно полезна квашеная капуста в сочетании с печеным картофелем.</a:t>
            </a:r>
          </a:p>
        </p:txBody>
      </p:sp>
      <p:pic>
        <p:nvPicPr>
          <p:cNvPr id="7174" name="Picture 2" descr="Картинка 12 из 753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7250" y="1071563"/>
            <a:ext cx="2713038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8" descr="Картинка 14 из 103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3400425"/>
            <a:ext cx="4875213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6"/>
          <p:cNvSpPr txBox="1">
            <a:spLocks noChangeArrowheads="1"/>
          </p:cNvSpPr>
          <p:nvPr/>
        </p:nvSpPr>
        <p:spPr bwMode="auto">
          <a:xfrm>
            <a:off x="142875" y="214313"/>
            <a:ext cx="550068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 i="1">
                <a:solidFill>
                  <a:srgbClr val="C00000"/>
                </a:solidFill>
                <a:latin typeface="Georgia" pitchFamily="18" charset="0"/>
              </a:rPr>
              <a:t>Пища для ума</a:t>
            </a:r>
          </a:p>
        </p:txBody>
      </p:sp>
      <p:sp>
        <p:nvSpPr>
          <p:cNvPr id="8195" name="TextBox 7"/>
          <p:cNvSpPr txBox="1">
            <a:spLocks noChangeArrowheads="1"/>
          </p:cNvSpPr>
          <p:nvPr/>
        </p:nvSpPr>
        <p:spPr bwMode="auto">
          <a:xfrm>
            <a:off x="6858000" y="0"/>
            <a:ext cx="10715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latin typeface="CyrillicCopper"/>
              </a:rPr>
              <a:t>6</a:t>
            </a:r>
          </a:p>
        </p:txBody>
      </p:sp>
      <p:sp>
        <p:nvSpPr>
          <p:cNvPr id="8196" name="TextBox 8"/>
          <p:cNvSpPr txBox="1">
            <a:spLocks noChangeArrowheads="1"/>
          </p:cNvSpPr>
          <p:nvPr/>
        </p:nvSpPr>
        <p:spPr bwMode="auto">
          <a:xfrm>
            <a:off x="4000500" y="1357313"/>
            <a:ext cx="4929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yrillicCopper"/>
              </a:rPr>
              <a:t>Горький шоколад</a:t>
            </a:r>
          </a:p>
        </p:txBody>
      </p:sp>
      <p:sp>
        <p:nvSpPr>
          <p:cNvPr id="8197" name="TextBox 9"/>
          <p:cNvSpPr txBox="1">
            <a:spLocks noChangeArrowheads="1"/>
          </p:cNvSpPr>
          <p:nvPr/>
        </p:nvSpPr>
        <p:spPr bwMode="auto">
          <a:xfrm>
            <a:off x="4786313" y="2286000"/>
            <a:ext cx="4357687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800" b="1">
                <a:latin typeface="Georgia" pitchFamily="18" charset="0"/>
              </a:rPr>
              <a:t>Содержит углеводы необходимые </a:t>
            </a:r>
          </a:p>
          <a:p>
            <a:pPr algn="ctr">
              <a:lnSpc>
                <a:spcPts val="3000"/>
              </a:lnSpc>
            </a:pPr>
            <a:r>
              <a:rPr lang="ru-RU" sz="2800" b="1">
                <a:latin typeface="Georgia" pitchFamily="18" charset="0"/>
              </a:rPr>
              <a:t>для работы мозга. </a:t>
            </a:r>
          </a:p>
          <a:p>
            <a:pPr algn="ctr">
              <a:lnSpc>
                <a:spcPts val="3000"/>
              </a:lnSpc>
            </a:pPr>
            <a:r>
              <a:rPr lang="ru-RU" sz="2800" b="1">
                <a:latin typeface="Georgia" pitchFamily="18" charset="0"/>
              </a:rPr>
              <a:t>Но стоит помнить, что для быстрого насыщения достаточно небольшого кусочка.</a:t>
            </a:r>
          </a:p>
        </p:txBody>
      </p:sp>
      <p:pic>
        <p:nvPicPr>
          <p:cNvPr id="8198" name="Picture 16" descr="http://im0-tub.yandex.net/i?id=153601740-0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3" y="2071688"/>
            <a:ext cx="3214687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6"/>
          <p:cNvSpPr txBox="1">
            <a:spLocks noChangeArrowheads="1"/>
          </p:cNvSpPr>
          <p:nvPr/>
        </p:nvSpPr>
        <p:spPr bwMode="auto">
          <a:xfrm>
            <a:off x="142875" y="214313"/>
            <a:ext cx="550068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 i="1">
                <a:solidFill>
                  <a:srgbClr val="C00000"/>
                </a:solidFill>
                <a:latin typeface="Georgia" pitchFamily="18" charset="0"/>
              </a:rPr>
              <a:t>Пища для ума</a:t>
            </a:r>
          </a:p>
        </p:txBody>
      </p:sp>
      <p:sp>
        <p:nvSpPr>
          <p:cNvPr id="9219" name="TextBox 7"/>
          <p:cNvSpPr txBox="1">
            <a:spLocks noChangeArrowheads="1"/>
          </p:cNvSpPr>
          <p:nvPr/>
        </p:nvSpPr>
        <p:spPr bwMode="auto">
          <a:xfrm>
            <a:off x="6786563" y="0"/>
            <a:ext cx="1071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latin typeface="CyrillicCopper"/>
              </a:rPr>
              <a:t>7</a:t>
            </a:r>
          </a:p>
        </p:txBody>
      </p:sp>
      <p:sp>
        <p:nvSpPr>
          <p:cNvPr id="9220" name="TextBox 8"/>
          <p:cNvSpPr txBox="1">
            <a:spLocks noChangeArrowheads="1"/>
          </p:cNvSpPr>
          <p:nvPr/>
        </p:nvSpPr>
        <p:spPr bwMode="auto">
          <a:xfrm>
            <a:off x="5715000" y="1428750"/>
            <a:ext cx="2928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yrillicCopper"/>
              </a:rPr>
              <a:t>Фисташки</a:t>
            </a:r>
          </a:p>
        </p:txBody>
      </p:sp>
      <p:sp>
        <p:nvSpPr>
          <p:cNvPr id="9221" name="TextBox 9"/>
          <p:cNvSpPr txBox="1">
            <a:spLocks noChangeArrowheads="1"/>
          </p:cNvSpPr>
          <p:nvPr/>
        </p:nvSpPr>
        <p:spPr bwMode="auto">
          <a:xfrm>
            <a:off x="4786313" y="2286000"/>
            <a:ext cx="4357687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800" b="1">
                <a:latin typeface="Georgia" pitchFamily="18" charset="0"/>
              </a:rPr>
              <a:t>Улучшают </a:t>
            </a:r>
          </a:p>
          <a:p>
            <a:pPr algn="ctr">
              <a:lnSpc>
                <a:spcPts val="3000"/>
              </a:lnSpc>
            </a:pPr>
            <a:r>
              <a:rPr lang="ru-RU" sz="2800" b="1">
                <a:latin typeface="Georgia" pitchFamily="18" charset="0"/>
              </a:rPr>
              <a:t>остроту восприятия, а также память.</a:t>
            </a:r>
          </a:p>
        </p:txBody>
      </p:sp>
      <p:pic>
        <p:nvPicPr>
          <p:cNvPr id="9222" name="Picture 10" descr="http://im0-tub.yandex.net/i?id=68864506-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1928813"/>
            <a:ext cx="45513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6"/>
          <p:cNvSpPr txBox="1">
            <a:spLocks noChangeArrowheads="1"/>
          </p:cNvSpPr>
          <p:nvPr/>
        </p:nvSpPr>
        <p:spPr bwMode="auto">
          <a:xfrm>
            <a:off x="142875" y="214313"/>
            <a:ext cx="550068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 i="1">
                <a:solidFill>
                  <a:srgbClr val="C00000"/>
                </a:solidFill>
                <a:latin typeface="Georgia" pitchFamily="18" charset="0"/>
              </a:rPr>
              <a:t>Пища для ума</a:t>
            </a:r>
          </a:p>
        </p:txBody>
      </p:sp>
      <p:sp>
        <p:nvSpPr>
          <p:cNvPr id="10243" name="TextBox 7"/>
          <p:cNvSpPr txBox="1">
            <a:spLocks noChangeArrowheads="1"/>
          </p:cNvSpPr>
          <p:nvPr/>
        </p:nvSpPr>
        <p:spPr bwMode="auto">
          <a:xfrm>
            <a:off x="6786563" y="0"/>
            <a:ext cx="1071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latin typeface="CyrillicCopper"/>
              </a:rPr>
              <a:t>8</a:t>
            </a:r>
          </a:p>
        </p:txBody>
      </p:sp>
      <p:sp>
        <p:nvSpPr>
          <p:cNvPr id="10244" name="TextBox 8"/>
          <p:cNvSpPr txBox="1">
            <a:spLocks noChangeArrowheads="1"/>
          </p:cNvSpPr>
          <p:nvPr/>
        </p:nvSpPr>
        <p:spPr bwMode="auto">
          <a:xfrm>
            <a:off x="4000500" y="1357313"/>
            <a:ext cx="49291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yrillicCopper"/>
              </a:rPr>
              <a:t>Жирные сорта рыб и морепродукты</a:t>
            </a:r>
          </a:p>
        </p:txBody>
      </p:sp>
      <p:sp>
        <p:nvSpPr>
          <p:cNvPr id="10245" name="TextBox 9"/>
          <p:cNvSpPr txBox="1">
            <a:spLocks noChangeArrowheads="1"/>
          </p:cNvSpPr>
          <p:nvPr/>
        </p:nvSpPr>
        <p:spPr bwMode="auto">
          <a:xfrm>
            <a:off x="4786313" y="2928938"/>
            <a:ext cx="4357687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800" b="1">
                <a:latin typeface="Georgia" pitchFamily="18" charset="0"/>
              </a:rPr>
              <a:t>Источник ненасыщенных омега -3 кислот, витамины А, Д, Е, железо, фосфор, магний и селен, необходимые для работы мозга.</a:t>
            </a:r>
          </a:p>
        </p:txBody>
      </p:sp>
      <p:pic>
        <p:nvPicPr>
          <p:cNvPr id="10246" name="Picture 2" descr="C:\Documents and Settings\admin\Рабочий стол\Дашик@\Картинки(еда во время экзаменов)\3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4500563"/>
            <a:ext cx="2214563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" descr="http://im7-tub.yandex.net/i?id=67088532-0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563" y="1928813"/>
            <a:ext cx="2392362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405</Words>
  <Application>Microsoft Office PowerPoint</Application>
  <PresentationFormat>Экран (4:3)</PresentationFormat>
  <Paragraphs>81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Calibri</vt:lpstr>
      <vt:lpstr>Arial</vt:lpstr>
      <vt:lpstr>Georgia</vt:lpstr>
      <vt:lpstr>CyrillicCopper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</dc:creator>
  <cp:lastModifiedBy>win</cp:lastModifiedBy>
  <cp:revision>39</cp:revision>
  <dcterms:modified xsi:type="dcterms:W3CDTF">2020-12-07T16:46:02Z</dcterms:modified>
</cp:coreProperties>
</file>