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8" r:id="rId2"/>
    <p:sldId id="269" r:id="rId3"/>
    <p:sldId id="270" r:id="rId4"/>
    <p:sldId id="257" r:id="rId5"/>
    <p:sldId id="265" r:id="rId6"/>
    <p:sldId id="258" r:id="rId7"/>
    <p:sldId id="266" r:id="rId8"/>
    <p:sldId id="260" r:id="rId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>
        <p:scale>
          <a:sx n="112" d="100"/>
          <a:sy n="112" d="100"/>
        </p:scale>
        <p:origin x="-1500" y="-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88E1692-49BF-41F2-B34A-7DA12F396496}" type="datetimeFigureOut">
              <a:rPr lang="ru-RU" smtClean="0"/>
              <a:pPr>
                <a:defRPr/>
              </a:pPr>
              <a:t>09.11.2023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0979F-5350-43A7-9309-82ABED0AA37A}" type="slidenum">
              <a:rPr lang="ru-RU" altLang="ru-RU" smtClean="0"/>
              <a:pPr/>
              <a:t>‹#›</a:t>
            </a:fld>
            <a:endParaRPr lang="ru-RU" alt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258CFB5-4DB8-4999-BF25-E603EB0B1E65}" type="datetimeFigureOut">
              <a:rPr lang="ru-RU" smtClean="0"/>
              <a:pPr>
                <a:defRPr/>
              </a:pPr>
              <a:t>09.11.2023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FF762-F1E4-44A8-B1E2-CC002428C2CE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6089D6B-7CE6-4CCC-A6BF-C63CE22751E3}" type="datetimeFigureOut">
              <a:rPr lang="ru-RU" smtClean="0"/>
              <a:pPr>
                <a:defRPr/>
              </a:pPr>
              <a:t>09.11.2023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03D44-FC51-4695-9BBD-B6EB82B87055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B5846ED-178D-4D67-B3E4-6EE887638DC8}" type="datetimeFigureOut">
              <a:rPr lang="ru-RU" smtClean="0"/>
              <a:pPr>
                <a:defRPr/>
              </a:pPr>
              <a:t>09.11.2023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C816F-8FF3-4B95-8719-B3658FCD9DA7}" type="slidenum">
              <a:rPr lang="ru-RU" altLang="ru-RU" smtClean="0"/>
              <a:pPr/>
              <a:t>‹#›</a:t>
            </a:fld>
            <a:endParaRPr lang="ru-RU" alt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11D39AE-CB3A-4612-9B98-793E38716293}" type="datetimeFigureOut">
              <a:rPr lang="ru-RU" smtClean="0"/>
              <a:pPr>
                <a:defRPr/>
              </a:pPr>
              <a:t>09.11.2023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0D5ED-7376-48B1-B87C-475B6E42CFDD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776E4AF-7BC1-41FE-B7CE-928D02A16419}" type="datetimeFigureOut">
              <a:rPr lang="ru-RU" smtClean="0"/>
              <a:pPr>
                <a:defRPr/>
              </a:pPr>
              <a:t>09.11.2023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C6331-4554-422F-82AE-DCF10928BC92}" type="slidenum">
              <a:rPr lang="ru-RU" altLang="ru-RU" smtClean="0"/>
              <a:pPr/>
              <a:t>‹#›</a:t>
            </a:fld>
            <a:endParaRPr lang="ru-RU" alt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DCEA59C-8812-4EE2-99CF-4FDFA6E16AC5}" type="datetimeFigureOut">
              <a:rPr lang="ru-RU" smtClean="0"/>
              <a:pPr>
                <a:defRPr/>
              </a:pPr>
              <a:t>09.11.2023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8E11B-72FC-443F-B553-918448AF46E7}" type="slidenum">
              <a:rPr lang="ru-RU" altLang="ru-RU" smtClean="0"/>
              <a:pPr/>
              <a:t>‹#›</a:t>
            </a:fld>
            <a:endParaRPr lang="ru-RU" alt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A4787CE-0A35-4D42-A89A-8F6209A8ED30}" type="datetimeFigureOut">
              <a:rPr lang="ru-RU" smtClean="0"/>
              <a:pPr>
                <a:defRPr/>
              </a:pPr>
              <a:t>09.11.2023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65198-EEDF-4B83-B2E8-DEFBE7577938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E169476-C7C7-40B7-886F-D4DE7B783D31}" type="datetimeFigureOut">
              <a:rPr lang="ru-RU" smtClean="0"/>
              <a:pPr>
                <a:defRPr/>
              </a:pPr>
              <a:t>09.11.2023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30DBE-9381-4D31-A86D-F2DE7427A9CB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F784E1A-AB32-4A57-B213-31F9B7E4C196}" type="datetimeFigureOut">
              <a:rPr lang="ru-RU" smtClean="0"/>
              <a:pPr>
                <a:defRPr/>
              </a:pPr>
              <a:t>09.11.2023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FB70C-1886-4EBC-BD3D-9681E2CAF418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549F459-614A-4459-8463-25CC13DD6E54}" type="datetimeFigureOut">
              <a:rPr lang="ru-RU" smtClean="0"/>
              <a:pPr>
                <a:defRPr/>
              </a:pPr>
              <a:t>09.11.2023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4B551-D617-4F61-89DB-BD8A6AAF869F}" type="slidenum">
              <a:rPr lang="ru-RU" altLang="ru-RU" smtClean="0"/>
              <a:pPr/>
              <a:t>‹#›</a:t>
            </a:fld>
            <a:endParaRPr lang="ru-RU" alt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fld id="{ACF4712C-E452-4DC9-9ABA-23FB10493A40}" type="datetimeFigureOut">
              <a:rPr lang="ru-RU" smtClean="0"/>
              <a:pPr>
                <a:defRPr/>
              </a:pPr>
              <a:t>09.11.2023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094A9F3-D43F-49F1-9726-960337BC7056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TextBox 4"/>
          <p:cNvSpPr txBox="1">
            <a:spLocks noChangeArrowheads="1"/>
          </p:cNvSpPr>
          <p:nvPr/>
        </p:nvSpPr>
        <p:spPr bwMode="auto">
          <a:xfrm>
            <a:off x="539552" y="620688"/>
            <a:ext cx="8021216" cy="20005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4000" b="1" dirty="0">
                <a:solidFill>
                  <a:srgbClr val="FF0000"/>
                </a:solidFill>
                <a:latin typeface="Georgia" panose="02040502050405020303" pitchFamily="18" charset="0"/>
              </a:rPr>
              <a:t>ФОП </a:t>
            </a:r>
            <a:r>
              <a:rPr lang="ru-RU" altLang="ru-RU" sz="4000" b="1" dirty="0" smtClean="0">
                <a:solidFill>
                  <a:srgbClr val="FF0000"/>
                </a:solidFill>
                <a:latin typeface="Georgia" panose="02040502050405020303" pitchFamily="18" charset="0"/>
              </a:rPr>
              <a:t>ДО:</a:t>
            </a:r>
          </a:p>
          <a:p>
            <a:pPr algn="ctr" eaLnBrk="1" hangingPunct="1"/>
            <a:r>
              <a:rPr lang="ru-RU" altLang="ru-RU" sz="2800" b="1" dirty="0" smtClean="0">
                <a:solidFill>
                  <a:srgbClr val="FF0000"/>
                </a:solidFill>
                <a:latin typeface="Georgia" panose="02040502050405020303" pitchFamily="18" charset="0"/>
              </a:rPr>
              <a:t>федеральная </a:t>
            </a:r>
          </a:p>
          <a:p>
            <a:pPr algn="ctr" eaLnBrk="1" hangingPunct="1"/>
            <a:r>
              <a:rPr lang="ru-RU" altLang="ru-RU" sz="2800" b="1" dirty="0" smtClean="0">
                <a:solidFill>
                  <a:srgbClr val="FF0000"/>
                </a:solidFill>
                <a:latin typeface="Georgia" panose="02040502050405020303" pitchFamily="18" charset="0"/>
              </a:rPr>
              <a:t>образовательная программа дошкольного образования</a:t>
            </a:r>
            <a:endParaRPr lang="ru-RU" altLang="ru-RU" sz="2800" b="1" dirty="0">
              <a:solidFill>
                <a:srgbClr val="FF0000"/>
              </a:solidFill>
              <a:latin typeface="Georgia" panose="02040502050405020303" pitchFamily="18" charset="0"/>
            </a:endParaRPr>
          </a:p>
        </p:txBody>
      </p:sp>
      <p:pic>
        <p:nvPicPr>
          <p:cNvPr id="8" name="Рисунок 7" descr="D:\ФОП\К проверке\РАбота с родителями\1613637834_107-p-fon-dlya-prezentatsii-detskoi-knigi-121.jpg"/>
          <p:cNvPicPr/>
          <p:nvPr/>
        </p:nvPicPr>
        <p:blipFill>
          <a:blip r:embed="rId2" cstate="email">
            <a:extLst>
              <a:ext uri="{BEBA8EAE-BF5A-486C-A8C5-ECC9F3942E4B}">
                <a14:imgProps xmlns="" xmlns:a14="http://schemas.microsoft.com/office/drawing/2010/main">
                  <a14:imgLayer r:embed="rId3">
                    <a14:imgEffect>
                      <a14:backgroundRemoval t="0" b="100000" l="0" r="100000">
                        <a14:foregroundMark x1="7400" y1="52412" x2="7400" y2="52412"/>
                        <a14:foregroundMark x1="8833" y1="55529" x2="8833" y2="55529"/>
                        <a14:foregroundMark x1="12533" y1="55824" x2="12533" y2="55824"/>
                        <a14:foregroundMark x1="13800" y1="53824" x2="13800" y2="53824"/>
                        <a14:foregroundMark x1="3867" y1="46765" x2="3867" y2="46765"/>
                        <a14:foregroundMark x1="2733" y1="44471" x2="2733" y2="44471"/>
                        <a14:foregroundMark x1="5933" y1="58941" x2="5933" y2="58941"/>
                        <a14:foregroundMark x1="12200" y1="57765" x2="12200" y2="57765"/>
                        <a14:foregroundMark x1="10900" y1="64000" x2="10900" y2="64000"/>
                        <a14:foregroundMark x1="6433" y1="62882" x2="6433" y2="62882"/>
                        <a14:foregroundMark x1="1600" y1="61471" x2="1600" y2="61471"/>
                        <a14:foregroundMark x1="3200" y1="62294" x2="3200" y2="62294"/>
                        <a14:foregroundMark x1="7700" y1="68000" x2="7700" y2="68000"/>
                        <a14:foregroundMark x1="7867" y1="72529" x2="7867" y2="72529"/>
                        <a14:foregroundMark x1="5633" y1="73647" x2="5633" y2="73647"/>
                        <a14:foregroundMark x1="4800" y1="77647" x2="4800" y2="77647"/>
                        <a14:foregroundMark x1="6267" y1="83000" x2="6267" y2="83000"/>
                        <a14:foregroundMark x1="8333" y1="82412" x2="8333" y2="82412"/>
                        <a14:foregroundMark x1="11733" y1="84412" x2="11733" y2="84412"/>
                        <a14:foregroundMark x1="13633" y1="84118" x2="13633" y2="84118"/>
                        <a14:foregroundMark x1="16200" y1="84706" x2="16200" y2="84706"/>
                        <a14:foregroundMark x1="7700" y1="70235" x2="7700" y2="70235"/>
                        <a14:foregroundMark x1="9967" y1="75941" x2="9967" y2="75941"/>
                        <a14:foregroundMark x1="17967" y1="59765" x2="17967" y2="59765"/>
                        <a14:foregroundMark x1="46067" y1="16412" x2="46067" y2="16412"/>
                        <a14:foregroundMark x1="47367" y1="19235" x2="47367" y2="19235"/>
                        <a14:foregroundMark x1="58433" y1="18706" x2="58433" y2="18706"/>
                        <a14:foregroundMark x1="79300" y1="21824" x2="79300" y2="21824"/>
                        <a14:foregroundMark x1="96167" y1="35706" x2="96167" y2="35706"/>
                        <a14:foregroundMark x1="93733" y1="39353" x2="93733" y2="39353"/>
                        <a14:foregroundMark x1="86367" y1="53824" x2="86367" y2="53824"/>
                        <a14:foregroundMark x1="87500" y1="61176" x2="87500" y2="61176"/>
                        <a14:foregroundMark x1="86700" y1="58353" x2="86700" y2="58353"/>
                        <a14:foregroundMark x1="89900" y1="60059" x2="89900" y2="60059"/>
                        <a14:foregroundMark x1="91033" y1="61765" x2="91033" y2="61765"/>
                        <a14:foregroundMark x1="87967" y1="69118" x2="87967" y2="69118"/>
                        <a14:foregroundMark x1="85233" y1="75059" x2="85233" y2="75059"/>
                        <a14:foregroundMark x1="90867" y1="67706" x2="90867" y2="67706"/>
                        <a14:foregroundMark x1="89567" y1="71118" x2="89567" y2="71118"/>
                        <a14:foregroundMark x1="89733" y1="75353" x2="89733" y2="75353"/>
                        <a14:foregroundMark x1="87500" y1="81294" x2="87500" y2="81294"/>
                        <a14:foregroundMark x1="85233" y1="77882" x2="85233" y2="77882"/>
                        <a14:foregroundMark x1="83467" y1="78765" x2="83467" y2="78765"/>
                        <a14:foregroundMark x1="82033" y1="79588" x2="82033" y2="79588"/>
                        <a14:foregroundMark x1="72067" y1="83824" x2="72067" y2="83824"/>
                        <a14:foregroundMark x1="29067" y1="82412" x2="29067" y2="82412"/>
                        <a14:foregroundMark x1="2100" y1="42471" x2="2100" y2="42471"/>
                        <a14:foregroundMark x1="41100" y1="45353" x2="41100" y2="45353"/>
                        <a14:backgroundMark x1="11733" y1="7647" x2="11733" y2="7647"/>
                        <a14:backgroundMark x1="10433" y1="16412" x2="10433" y2="16412"/>
                        <a14:backgroundMark x1="4333" y1="35706" x2="4333" y2="35706"/>
                        <a14:backgroundMark x1="15733" y1="25235" x2="15733" y2="25235"/>
                        <a14:backgroundMark x1="37233" y1="4235" x2="37233" y2="4235"/>
                        <a14:backgroundMark x1="88933" y1="5941" x2="88933" y2="5941"/>
                        <a14:backgroundMark x1="15400" y1="96588" x2="15400" y2="9658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4221088"/>
            <a:ext cx="4320480" cy="220064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67544" y="548680"/>
            <a:ext cx="8424936" cy="5328592"/>
          </a:xfrm>
        </p:spPr>
        <p:txBody>
          <a:bodyPr>
            <a:normAutofit fontScale="47500" lnSpcReduction="20000"/>
          </a:bodyPr>
          <a:lstStyle/>
          <a:p>
            <a:pPr marL="45720" indent="0" algn="ctr">
              <a:buNone/>
            </a:pPr>
            <a:endParaRPr lang="ru-RU" sz="2800" b="1" dirty="0" smtClean="0">
              <a:solidFill>
                <a:srgbClr val="FF0000"/>
              </a:solidFill>
              <a:latin typeface="Georgia" panose="02040502050405020303" pitchFamily="18" charset="0"/>
            </a:endParaRPr>
          </a:p>
          <a:p>
            <a:pPr marL="45720" indent="0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altLang="ru-RU" sz="3400" dirty="0">
                <a:solidFill>
                  <a:srgbClr val="002060"/>
                </a:solidFill>
                <a:latin typeface="Georgia" panose="02040502050405020303" pitchFamily="18" charset="0"/>
              </a:rPr>
              <a:t>С </a:t>
            </a:r>
            <a:r>
              <a:rPr lang="ru-RU" altLang="ru-RU" sz="3400" b="1" dirty="0">
                <a:solidFill>
                  <a:srgbClr val="FF0000"/>
                </a:solidFill>
                <a:latin typeface="Georgia" panose="02040502050405020303" pitchFamily="18" charset="0"/>
              </a:rPr>
              <a:t>1 сентября 2023 года </a:t>
            </a:r>
            <a:r>
              <a:rPr lang="ru-RU" altLang="ru-RU" sz="3400" dirty="0" smtClean="0">
                <a:solidFill>
                  <a:srgbClr val="002060"/>
                </a:solidFill>
                <a:latin typeface="Georgia" panose="02040502050405020303" pitchFamily="18" charset="0"/>
              </a:rPr>
              <a:t>дошкольное учреждение начало </a:t>
            </a:r>
            <a:r>
              <a:rPr lang="ru-RU" altLang="ru-RU" sz="3400" dirty="0">
                <a:solidFill>
                  <a:srgbClr val="002060"/>
                </a:solidFill>
                <a:latin typeface="Georgia" panose="02040502050405020303" pitchFamily="18" charset="0"/>
              </a:rPr>
              <a:t>работать по новой федеральной образовательной </a:t>
            </a:r>
            <a:r>
              <a:rPr lang="ru-RU" altLang="ru-RU" sz="3400" dirty="0" smtClean="0">
                <a:solidFill>
                  <a:srgbClr val="002060"/>
                </a:solidFill>
                <a:latin typeface="Georgia" panose="02040502050405020303" pitchFamily="18" charset="0"/>
              </a:rPr>
              <a:t>программе дошкольного образования (ФОП </a:t>
            </a:r>
            <a:r>
              <a:rPr lang="ru-RU" altLang="ru-RU" sz="3400" dirty="0">
                <a:solidFill>
                  <a:srgbClr val="002060"/>
                </a:solidFill>
                <a:latin typeface="Georgia" panose="02040502050405020303" pitchFamily="18" charset="0"/>
              </a:rPr>
              <a:t>ДО</a:t>
            </a:r>
            <a:r>
              <a:rPr lang="ru-RU" altLang="ru-RU" sz="3400" dirty="0" smtClean="0">
                <a:solidFill>
                  <a:srgbClr val="002060"/>
                </a:solidFill>
                <a:latin typeface="Georgia" panose="02040502050405020303" pitchFamily="18" charset="0"/>
              </a:rPr>
              <a:t>). </a:t>
            </a:r>
            <a:endParaRPr lang="ru-RU" altLang="ru-RU" sz="3400" dirty="0">
              <a:solidFill>
                <a:srgbClr val="002060"/>
              </a:solidFill>
              <a:latin typeface="Georgia" panose="02040502050405020303" pitchFamily="18" charset="0"/>
            </a:endParaRPr>
          </a:p>
          <a:p>
            <a:pPr marL="45720" indent="0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RU" altLang="ru-RU" sz="3400" b="1" dirty="0">
              <a:solidFill>
                <a:srgbClr val="002060"/>
              </a:solidFill>
              <a:latin typeface="Georgia" panose="02040502050405020303" pitchFamily="18" charset="0"/>
            </a:endParaRPr>
          </a:p>
          <a:p>
            <a:pPr marL="45720" indent="0" algn="ctr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altLang="ru-RU" sz="4200" b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ФЕДЕРАЛЬНАЯ ОБРАЗОВАТЕЛЬНАЯ ПРОГРАММА </a:t>
            </a:r>
          </a:p>
          <a:p>
            <a:pPr marL="45720" indent="0" algn="ctr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altLang="ru-RU" sz="4200" b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ДОШКОЛЬНОГО  ОБРАЗОВАНИЯ </a:t>
            </a:r>
          </a:p>
          <a:p>
            <a:pPr marL="45720" indent="0" algn="ctr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altLang="ru-RU" sz="3400" dirty="0" smtClean="0">
                <a:solidFill>
                  <a:srgbClr val="002060"/>
                </a:solidFill>
                <a:latin typeface="Georgia" panose="02040502050405020303" pitchFamily="18" charset="0"/>
              </a:rPr>
              <a:t>– </a:t>
            </a:r>
            <a:r>
              <a:rPr lang="ru-RU" altLang="ru-RU" sz="3800" dirty="0" smtClean="0">
                <a:solidFill>
                  <a:srgbClr val="002060"/>
                </a:solidFill>
                <a:latin typeface="Georgia" panose="02040502050405020303" pitchFamily="18" charset="0"/>
              </a:rPr>
              <a:t>это </a:t>
            </a:r>
            <a:r>
              <a:rPr lang="ru-RU" altLang="ru-RU" sz="3800" b="1" dirty="0" smtClean="0">
                <a:solidFill>
                  <a:srgbClr val="FF0000"/>
                </a:solidFill>
                <a:latin typeface="Georgia" panose="02040502050405020303" pitchFamily="18" charset="0"/>
              </a:rPr>
              <a:t>обязательный для всех детских садов документ </a:t>
            </a:r>
          </a:p>
          <a:p>
            <a:pPr marL="45720" indent="0" algn="ctr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altLang="ru-RU" sz="3400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утвержден Приказом </a:t>
            </a:r>
            <a:r>
              <a:rPr lang="ru-RU" sz="3400" dirty="0" err="1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Минпросвещения</a:t>
            </a:r>
            <a:r>
              <a:rPr lang="ru-RU" sz="3400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 от </a:t>
            </a:r>
            <a:r>
              <a:rPr lang="ru-RU" sz="34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25.11 2022г. № </a:t>
            </a:r>
            <a:r>
              <a:rPr lang="ru-RU" sz="3400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1028.</a:t>
            </a:r>
          </a:p>
          <a:p>
            <a:pPr marL="45720" indent="0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 dirty="0">
                <a:solidFill>
                  <a:schemeClr val="bg2">
                    <a:lumMod val="25000"/>
                  </a:schemeClr>
                </a:solidFill>
                <a:latin typeface="Georgia" panose="02040502050405020303" pitchFamily="18" charset="0"/>
              </a:rPr>
              <a:t/>
            </a:r>
            <a:br>
              <a:rPr lang="ru-RU" sz="2800" dirty="0">
                <a:solidFill>
                  <a:schemeClr val="bg2">
                    <a:lumMod val="25000"/>
                  </a:schemeClr>
                </a:solidFill>
                <a:latin typeface="Georgia" panose="02040502050405020303" pitchFamily="18" charset="0"/>
              </a:rPr>
            </a:br>
            <a:r>
              <a:rPr lang="ru-RU" altLang="ru-RU" sz="3400" b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ФОП ДО </a:t>
            </a:r>
            <a:r>
              <a:rPr lang="ru-RU" sz="3400" dirty="0" smtClean="0">
                <a:solidFill>
                  <a:schemeClr val="bg2">
                    <a:lumMod val="25000"/>
                  </a:schemeClr>
                </a:solidFill>
                <a:latin typeface="Georgia" panose="02040502050405020303" pitchFamily="18" charset="0"/>
              </a:rPr>
              <a:t>определяет единый для всей страны базовый объем, содержание, планируемые результаты дошкольного образования. Предусматривает интеграцию воспитания и обучения в едином образовательном процессе. </a:t>
            </a:r>
            <a:endParaRPr lang="ru-RU" sz="3400" dirty="0">
              <a:solidFill>
                <a:schemeClr val="bg2">
                  <a:lumMod val="25000"/>
                </a:schemeClr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57037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971600" y="3284984"/>
            <a:ext cx="7704856" cy="4018344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«Мы разрабатываем такую программу, я, наверно, впервые об этом скажу, помощи родителям, у которых родился ребенок, именно с точки зрения того, как его воспитывать. Ребенок в дошкольном детстве должен максимально развиваться, он должен общаться со сверстниками, играть, у него должны развиваться основные психологические функции. А в школе его уже потом научат читать и писать»</a:t>
            </a:r>
            <a:endParaRPr lang="ru-RU" sz="2000" b="1" dirty="0" smtClean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  <a:p>
            <a:pPr marL="44450" indent="2820988">
              <a:buNone/>
            </a:pP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Министр просвещения России</a:t>
            </a:r>
          </a:p>
          <a:p>
            <a:pPr marL="44450" indent="2820988">
              <a:buNone/>
            </a:pP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Кравцов Сергей Сергеевич</a:t>
            </a:r>
            <a:endParaRPr lang="ru-RU" sz="2000" b="1" dirty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473613"/>
            <a:ext cx="3456385" cy="2598405"/>
          </a:xfrm>
          <a:prstGeom prst="ellipse">
            <a:avLst/>
          </a:prstGeom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614571"/>
            <a:ext cx="2880320" cy="23164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1107150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TextBox 4"/>
          <p:cNvSpPr txBox="1">
            <a:spLocks noChangeArrowheads="1"/>
          </p:cNvSpPr>
          <p:nvPr/>
        </p:nvSpPr>
        <p:spPr bwMode="auto">
          <a:xfrm>
            <a:off x="698416" y="692696"/>
            <a:ext cx="7992887" cy="48320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 sz="2800" b="1" dirty="0">
              <a:solidFill>
                <a:srgbClr val="002060"/>
              </a:solidFill>
            </a:endParaRPr>
          </a:p>
          <a:p>
            <a:pPr eaLnBrk="1" hangingPunct="1">
              <a:lnSpc>
                <a:spcPct val="150000"/>
              </a:lnSpc>
            </a:pPr>
            <a:r>
              <a:rPr lang="ru-RU" altLang="ru-RU" sz="2800" b="1" u="sng" dirty="0">
                <a:solidFill>
                  <a:srgbClr val="FF0000"/>
                </a:solidFill>
                <a:latin typeface="Georgia" panose="02040502050405020303" pitchFamily="18" charset="0"/>
              </a:rPr>
              <a:t>Цель ФОП ДО </a:t>
            </a:r>
            <a:r>
              <a:rPr lang="ru-RU" altLang="ru-RU" sz="2800" b="1" dirty="0">
                <a:solidFill>
                  <a:srgbClr val="002060"/>
                </a:solidFill>
                <a:latin typeface="Georgia" panose="02040502050405020303" pitchFamily="18" charset="0"/>
              </a:rPr>
              <a:t>– разностороннее развитие ребенка дошкольного возраста на основе духовно-нравственных ценностей российского народа, исторических и национально-культурных традиций. </a:t>
            </a:r>
            <a:endParaRPr lang="ru-RU" altLang="ru-RU" sz="2800" dirty="0">
              <a:solidFill>
                <a:srgbClr val="002060"/>
              </a:solidFill>
              <a:latin typeface="Georgia" panose="02040502050405020303" pitchFamily="18" charset="0"/>
            </a:endParaRPr>
          </a:p>
          <a:p>
            <a:pPr algn="ctr" eaLnBrk="1" hangingPunct="1"/>
            <a:endParaRPr lang="ru-RU" altLang="ru-RU" sz="2800" dirty="0">
              <a:solidFill>
                <a:srgbClr val="002060"/>
              </a:solidFill>
              <a:latin typeface="Arial Black" panose="020B0A04020102020204" pitchFamily="34" charset="0"/>
            </a:endParaRPr>
          </a:p>
        </p:txBody>
      </p:sp>
      <p:sp>
        <p:nvSpPr>
          <p:cNvPr id="3078" name="TextBox 5"/>
          <p:cNvSpPr txBox="1">
            <a:spLocks noChangeArrowheads="1"/>
          </p:cNvSpPr>
          <p:nvPr/>
        </p:nvSpPr>
        <p:spPr bwMode="auto">
          <a:xfrm>
            <a:off x="8893175" y="5300663"/>
            <a:ext cx="1841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83568" y="476250"/>
            <a:ext cx="7992888" cy="61247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t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FF0000"/>
                </a:solidFill>
                <a:latin typeface="Georgia" panose="02040502050405020303" pitchFamily="18" charset="0"/>
                <a:cs typeface="+mn-cs"/>
              </a:rPr>
              <a:t>ФОП ДО - это норматив, который был разработан </a:t>
            </a:r>
            <a:r>
              <a:rPr lang="ru-RU" sz="2400" b="1" dirty="0" smtClean="0">
                <a:solidFill>
                  <a:srgbClr val="FF0000"/>
                </a:solidFill>
                <a:latin typeface="Georgia" panose="02040502050405020303" pitchFamily="18" charset="0"/>
                <a:cs typeface="+mn-cs"/>
              </a:rPr>
              <a:t>для осуществления</a:t>
            </a:r>
          </a:p>
          <a:p>
            <a:pPr algn="ctr" fontAlgn="t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rgbClr val="FF0000"/>
                </a:solidFill>
                <a:latin typeface="Georgia" panose="02040502050405020303" pitchFamily="18" charset="0"/>
                <a:cs typeface="+mn-cs"/>
              </a:rPr>
              <a:t> следующих функций</a:t>
            </a:r>
            <a:r>
              <a:rPr lang="ru-RU" sz="2400" dirty="0" smtClean="0">
                <a:solidFill>
                  <a:srgbClr val="002060"/>
                </a:solidFill>
                <a:latin typeface="Georgia" panose="02040502050405020303" pitchFamily="18" charset="0"/>
                <a:cs typeface="+mn-cs"/>
              </a:rPr>
              <a:t>:</a:t>
            </a:r>
            <a:endParaRPr lang="ru-RU" sz="2400" dirty="0">
              <a:solidFill>
                <a:srgbClr val="002060"/>
              </a:solidFill>
              <a:latin typeface="Georgia" panose="02040502050405020303" pitchFamily="18" charset="0"/>
              <a:cs typeface="+mn-cs"/>
            </a:endParaRPr>
          </a:p>
          <a:p>
            <a:pPr fontAlgn="t">
              <a:spcBef>
                <a:spcPts val="0"/>
              </a:spcBef>
              <a:spcAft>
                <a:spcPts val="0"/>
              </a:spcAft>
              <a:defRPr/>
            </a:pPr>
            <a:endParaRPr lang="ru-RU" sz="2000" dirty="0">
              <a:solidFill>
                <a:srgbClr val="002060"/>
              </a:solidFill>
              <a:latin typeface="Georgia" panose="02040502050405020303" pitchFamily="18" charset="0"/>
              <a:cs typeface="+mn-cs"/>
            </a:endParaRPr>
          </a:p>
          <a:p>
            <a:pPr marL="342900" indent="-342900" fontAlgn="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ru-RU" sz="2000" dirty="0">
                <a:solidFill>
                  <a:srgbClr val="002060"/>
                </a:solidFill>
                <a:latin typeface="Georgia" panose="02040502050405020303" pitchFamily="18" charset="0"/>
                <a:cs typeface="+mn-cs"/>
              </a:rPr>
              <a:t>создать единое федеральное образовательное пространство для воспитания и развития дошкольников;</a:t>
            </a:r>
          </a:p>
          <a:p>
            <a:pPr marL="342900" indent="-342900" fontAlgn="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endParaRPr lang="ru-RU" sz="2000" dirty="0">
              <a:solidFill>
                <a:srgbClr val="002060"/>
              </a:solidFill>
              <a:latin typeface="Georgia" panose="02040502050405020303" pitchFamily="18" charset="0"/>
              <a:cs typeface="+mn-cs"/>
            </a:endParaRPr>
          </a:p>
          <a:p>
            <a:pPr marL="342900" indent="-342900" fontAlgn="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ru-RU" sz="2000" dirty="0">
                <a:solidFill>
                  <a:srgbClr val="002060"/>
                </a:solidFill>
                <a:latin typeface="Georgia" panose="02040502050405020303" pitchFamily="18" charset="0"/>
                <a:cs typeface="+mn-cs"/>
              </a:rPr>
              <a:t>обеспечить детям и родителям равные и качественные условия дошкольного образования на всей территории России;</a:t>
            </a:r>
          </a:p>
          <a:p>
            <a:pPr marL="342900" indent="-342900" fontAlgn="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endParaRPr lang="ru-RU" sz="2000" dirty="0">
              <a:solidFill>
                <a:srgbClr val="002060"/>
              </a:solidFill>
              <a:latin typeface="Georgia" panose="02040502050405020303" pitchFamily="18" charset="0"/>
              <a:cs typeface="+mn-cs"/>
            </a:endParaRPr>
          </a:p>
          <a:p>
            <a:pPr marL="342900" indent="-342900" fontAlgn="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ru-RU" sz="2000" dirty="0">
                <a:solidFill>
                  <a:srgbClr val="002060"/>
                </a:solidFill>
                <a:latin typeface="Georgia" panose="02040502050405020303" pitchFamily="18" charset="0"/>
                <a:cs typeface="+mn-cs"/>
              </a:rPr>
              <a:t>создать единое ядро содержания дошкольного образования, которое будет приобщать детей к традиционным духовно-нравственным и социокультурным ценностям, а также воспитает в них тягу и любовь к истории и культуре своей страны, малой родины и семьи;</a:t>
            </a:r>
          </a:p>
          <a:p>
            <a:pPr marL="342900" indent="-342900" fontAlgn="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endParaRPr lang="ru-RU" sz="2000" dirty="0">
              <a:solidFill>
                <a:srgbClr val="002060"/>
              </a:solidFill>
              <a:latin typeface="Georgia" panose="02040502050405020303" pitchFamily="18" charset="0"/>
              <a:cs typeface="+mn-cs"/>
            </a:endParaRPr>
          </a:p>
          <a:p>
            <a:pPr marL="342900" indent="-342900" fontAlgn="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ru-RU" sz="2000" dirty="0">
                <a:solidFill>
                  <a:srgbClr val="002060"/>
                </a:solidFill>
                <a:latin typeface="Georgia" panose="02040502050405020303" pitchFamily="18" charset="0"/>
                <a:cs typeface="+mn-cs"/>
              </a:rPr>
              <a:t>воспитывать и развивать ребенка с активной гражданской позицией, патриотическими взглядами и ценностями.</a:t>
            </a:r>
          </a:p>
        </p:txBody>
      </p:sp>
      <p:sp>
        <p:nvSpPr>
          <p:cNvPr id="4102" name="TextBox 5"/>
          <p:cNvSpPr txBox="1">
            <a:spLocks noChangeArrowheads="1"/>
          </p:cNvSpPr>
          <p:nvPr/>
        </p:nvSpPr>
        <p:spPr bwMode="auto">
          <a:xfrm>
            <a:off x="8893175" y="5300663"/>
            <a:ext cx="1841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26852" y="2852936"/>
            <a:ext cx="1940892" cy="12239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/>
              <a:t>ФОП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216920" y="2916833"/>
            <a:ext cx="2232025" cy="96182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dirty="0"/>
              <a:t>ФГОС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6488111" y="2673114"/>
            <a:ext cx="2232025" cy="158360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dirty="0"/>
              <a:t>Основа для ОП</a:t>
            </a:r>
          </a:p>
        </p:txBody>
      </p:sp>
      <p:sp>
        <p:nvSpPr>
          <p:cNvPr id="6" name="Плюс 5"/>
          <p:cNvSpPr/>
          <p:nvPr/>
        </p:nvSpPr>
        <p:spPr>
          <a:xfrm>
            <a:off x="2267744" y="2936280"/>
            <a:ext cx="914400" cy="9144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Равно 6"/>
          <p:cNvSpPr/>
          <p:nvPr/>
        </p:nvSpPr>
        <p:spPr>
          <a:xfrm>
            <a:off x="5448945" y="2943821"/>
            <a:ext cx="914400" cy="914400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21206" y="919973"/>
            <a:ext cx="779893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Georgia" panose="02040502050405020303" pitchFamily="18" charset="0"/>
              </a:rPr>
              <a:t>Федеральная образовательная программа 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Georgia" panose="02040502050405020303" pitchFamily="18" charset="0"/>
              </a:rPr>
              <a:t>дошкольного образования</a:t>
            </a:r>
            <a:endParaRPr lang="ru-RU" dirty="0" smtClean="0">
              <a:solidFill>
                <a:schemeClr val="bg2">
                  <a:lumMod val="25000"/>
                </a:schemeClr>
              </a:solidFill>
              <a:latin typeface="Georgia" panose="02040502050405020303" pitchFamily="18" charset="0"/>
            </a:endParaRPr>
          </a:p>
          <a:p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Georgia" panose="02040502050405020303" pitchFamily="18" charset="0"/>
              </a:rPr>
              <a:t>и Федеральный государственный стандарт дошкольного образования </a:t>
            </a:r>
          </a:p>
          <a:p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Georgia" panose="02040502050405020303" pitchFamily="18" charset="0"/>
              </a:rPr>
              <a:t>станут основой для разработки образовательных программ ДОО</a:t>
            </a:r>
            <a:endParaRPr lang="ru-RU" dirty="0">
              <a:solidFill>
                <a:schemeClr val="bg2">
                  <a:lumMod val="25000"/>
                </a:schemeClr>
              </a:solidFill>
              <a:latin typeface="Georgia" panose="02040502050405020303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971600" y="476672"/>
            <a:ext cx="7632848" cy="60324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rgbClr val="FF0000"/>
                </a:solidFill>
                <a:latin typeface="Georgia" panose="02040502050405020303" pitchFamily="18" charset="0"/>
                <a:cs typeface="+mn-cs"/>
              </a:rPr>
              <a:t>Основные моменты </a:t>
            </a:r>
            <a:r>
              <a:rPr lang="ru-RU" sz="2400" b="1" dirty="0">
                <a:solidFill>
                  <a:srgbClr val="FF0000"/>
                </a:solidFill>
                <a:latin typeface="Georgia" panose="02040502050405020303" pitchFamily="18" charset="0"/>
                <a:cs typeface="+mn-cs"/>
              </a:rPr>
              <a:t>ФОП ДО </a:t>
            </a:r>
            <a:endParaRPr lang="ru-RU" sz="2400" b="1" dirty="0" smtClean="0">
              <a:solidFill>
                <a:srgbClr val="FF0000"/>
              </a:solidFill>
              <a:latin typeface="Georgia" panose="02040502050405020303" pitchFamily="18" charset="0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>
              <a:solidFill>
                <a:srgbClr val="002060"/>
              </a:solidFill>
              <a:latin typeface="Georgia" panose="02040502050405020303" pitchFamily="18" charset="0"/>
              <a:cs typeface="+mn-cs"/>
            </a:endParaRPr>
          </a:p>
          <a:p>
            <a:pPr marL="285750" indent="-285750" fontAlgn="auto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ru-RU" sz="2400" dirty="0">
                <a:solidFill>
                  <a:srgbClr val="002060"/>
                </a:solidFill>
                <a:latin typeface="Georgia" panose="02040502050405020303" pitchFamily="18" charset="0"/>
                <a:cs typeface="+mn-cs"/>
              </a:rPr>
              <a:t>более детализирована,</a:t>
            </a:r>
          </a:p>
          <a:p>
            <a:pPr marL="285750" indent="-285750" fontAlgn="auto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ru-RU" sz="2400" dirty="0">
                <a:solidFill>
                  <a:srgbClr val="002060"/>
                </a:solidFill>
                <a:latin typeface="Georgia" panose="02040502050405020303" pitchFamily="18" charset="0"/>
                <a:cs typeface="+mn-cs"/>
              </a:rPr>
              <a:t>рассчитана на дошкольное воспитание разных возрастных групп,</a:t>
            </a:r>
          </a:p>
          <a:p>
            <a:pPr marL="285750" indent="-285750" fontAlgn="auto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ru-RU" sz="2400" dirty="0">
                <a:solidFill>
                  <a:srgbClr val="002060"/>
                </a:solidFill>
                <a:latin typeface="Georgia" panose="02040502050405020303" pitchFamily="18" charset="0"/>
                <a:cs typeface="+mn-cs"/>
              </a:rPr>
              <a:t>направлена на воспитание патриотических и интернациональных чувств,</a:t>
            </a:r>
          </a:p>
          <a:p>
            <a:pPr marL="285750" indent="-285750" fontAlgn="auto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ru-RU" sz="2400" dirty="0">
                <a:solidFill>
                  <a:srgbClr val="002060"/>
                </a:solidFill>
                <a:latin typeface="Georgia" panose="02040502050405020303" pitchFamily="18" charset="0"/>
                <a:cs typeface="+mn-cs"/>
              </a:rPr>
              <a:t>сделан акцент на правила безопасного поведения в различных ситуациях,</a:t>
            </a:r>
          </a:p>
          <a:p>
            <a:pPr marL="285750" indent="-285750" fontAlgn="auto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ru-RU" sz="2400" dirty="0">
                <a:solidFill>
                  <a:srgbClr val="002060"/>
                </a:solidFill>
                <a:latin typeface="Georgia" panose="02040502050405020303" pitchFamily="18" charset="0"/>
                <a:cs typeface="+mn-cs"/>
              </a:rPr>
              <a:t>представлен примерный перечень музыкальных и художественных произведений искусства, анимационных и кинематографических произведений</a:t>
            </a:r>
            <a:r>
              <a:rPr lang="ru-RU" sz="2400" dirty="0">
                <a:latin typeface="Georgia" panose="02040502050405020303" pitchFamily="18" charset="0"/>
                <a:cs typeface="+mn-cs"/>
              </a:rPr>
              <a:t>.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2400" dirty="0">
              <a:latin typeface="Georgia" panose="02040502050405020303" pitchFamily="18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9552" y="332656"/>
            <a:ext cx="8352928" cy="58169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t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solidFill>
                <a:srgbClr val="002060"/>
              </a:solidFill>
              <a:latin typeface="Arial Black" pitchFamily="34" charset="0"/>
              <a:cs typeface="+mn-cs"/>
            </a:endParaRPr>
          </a:p>
          <a:p>
            <a:pPr algn="ctr" fontAlgn="t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FF0000"/>
                </a:solidFill>
                <a:latin typeface="Georgia" panose="02040502050405020303" pitchFamily="18" charset="0"/>
                <a:cs typeface="+mn-cs"/>
              </a:rPr>
              <a:t>Разделы ФОП:</a:t>
            </a:r>
            <a:endParaRPr lang="ru-RU" sz="2800" dirty="0">
              <a:solidFill>
                <a:srgbClr val="FF0000"/>
              </a:solidFill>
              <a:latin typeface="Georgia" panose="02040502050405020303" pitchFamily="18" charset="0"/>
              <a:cs typeface="+mn-cs"/>
            </a:endParaRPr>
          </a:p>
          <a:p>
            <a:pPr marL="571500" indent="-571500" fontAlgn="t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800" dirty="0">
                <a:solidFill>
                  <a:srgbClr val="002060"/>
                </a:solidFill>
                <a:latin typeface="Georgia" panose="02040502050405020303" pitchFamily="18" charset="0"/>
                <a:cs typeface="+mn-cs"/>
              </a:rPr>
              <a:t>целевой</a:t>
            </a:r>
          </a:p>
          <a:p>
            <a:pPr marL="571500" indent="-571500" fontAlgn="t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800" dirty="0" smtClean="0">
                <a:solidFill>
                  <a:srgbClr val="002060"/>
                </a:solidFill>
                <a:latin typeface="Georgia" panose="02040502050405020303" pitchFamily="18" charset="0"/>
                <a:cs typeface="+mn-cs"/>
              </a:rPr>
              <a:t>содержательный</a:t>
            </a:r>
            <a:r>
              <a:rPr lang="ru-RU" sz="2800" dirty="0">
                <a:solidFill>
                  <a:srgbClr val="002060"/>
                </a:solidFill>
                <a:latin typeface="Georgia" panose="02040502050405020303" pitchFamily="18" charset="0"/>
                <a:cs typeface="+mn-cs"/>
              </a:rPr>
              <a:t>‎</a:t>
            </a:r>
          </a:p>
          <a:p>
            <a:pPr marL="571500" indent="-571500" fontAlgn="t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800" dirty="0" smtClean="0">
                <a:solidFill>
                  <a:srgbClr val="002060"/>
                </a:solidFill>
                <a:latin typeface="Georgia" panose="02040502050405020303" pitchFamily="18" charset="0"/>
                <a:cs typeface="+mn-cs"/>
              </a:rPr>
              <a:t>организационный</a:t>
            </a:r>
            <a:endParaRPr lang="ru-RU" dirty="0">
              <a:solidFill>
                <a:srgbClr val="002060"/>
              </a:solidFill>
              <a:latin typeface="Georgia" panose="02040502050405020303" pitchFamily="18" charset="0"/>
              <a:cs typeface="+mn-cs"/>
            </a:endParaRPr>
          </a:p>
          <a:p>
            <a:pPr fontAlgn="t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rgbClr val="002060"/>
              </a:solidFill>
              <a:latin typeface="Georgia" panose="02040502050405020303" pitchFamily="18" charset="0"/>
              <a:cs typeface="+mn-cs"/>
            </a:endParaRPr>
          </a:p>
          <a:p>
            <a:pPr algn="ctr" fontAlgn="t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rgbClr val="FF0000"/>
                </a:solidFill>
                <a:latin typeface="Georgia" panose="02040502050405020303" pitchFamily="18" charset="0"/>
                <a:cs typeface="+mn-cs"/>
              </a:rPr>
              <a:t>В структуру ФОП входят:</a:t>
            </a:r>
            <a:endParaRPr lang="ru-RU" sz="2800" b="1" dirty="0">
              <a:solidFill>
                <a:srgbClr val="FF0000"/>
              </a:solidFill>
              <a:latin typeface="Georgia" panose="02040502050405020303" pitchFamily="18" charset="0"/>
              <a:cs typeface="+mn-cs"/>
            </a:endParaRPr>
          </a:p>
          <a:p>
            <a:pPr algn="ctr" fontAlgn="t">
              <a:spcBef>
                <a:spcPts val="0"/>
              </a:spcBef>
              <a:spcAft>
                <a:spcPts val="0"/>
              </a:spcAft>
              <a:defRPr/>
            </a:pPr>
            <a:endParaRPr lang="ru-RU" sz="2800" dirty="0">
              <a:solidFill>
                <a:srgbClr val="002060"/>
              </a:solidFill>
              <a:latin typeface="Georgia" panose="02040502050405020303" pitchFamily="18" charset="0"/>
              <a:cs typeface="+mn-cs"/>
            </a:endParaRPr>
          </a:p>
          <a:p>
            <a:pPr marL="285750" indent="-285750" fontAlgn="t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 smtClean="0">
                <a:solidFill>
                  <a:srgbClr val="002060"/>
                </a:solidFill>
                <a:latin typeface="Georgia" panose="02040502050405020303" pitchFamily="18" charset="0"/>
                <a:cs typeface="+mn-cs"/>
              </a:rPr>
              <a:t>федеральная рабочая программа </a:t>
            </a:r>
            <a:r>
              <a:rPr lang="ru-RU" sz="2400" dirty="0">
                <a:solidFill>
                  <a:srgbClr val="002060"/>
                </a:solidFill>
                <a:latin typeface="Georgia" panose="02040502050405020303" pitchFamily="18" charset="0"/>
                <a:cs typeface="+mn-cs"/>
              </a:rPr>
              <a:t>образования; </a:t>
            </a:r>
          </a:p>
          <a:p>
            <a:pPr marL="285750" indent="-285750" fontAlgn="t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 smtClean="0">
                <a:solidFill>
                  <a:srgbClr val="002060"/>
                </a:solidFill>
                <a:latin typeface="Georgia" panose="02040502050405020303" pitchFamily="18" charset="0"/>
                <a:cs typeface="+mn-cs"/>
              </a:rPr>
              <a:t>федеральная рабочая программа </a:t>
            </a:r>
            <a:r>
              <a:rPr lang="ru-RU" sz="2400" dirty="0">
                <a:solidFill>
                  <a:srgbClr val="002060"/>
                </a:solidFill>
                <a:latin typeface="Georgia" panose="02040502050405020303" pitchFamily="18" charset="0"/>
                <a:cs typeface="+mn-cs"/>
              </a:rPr>
              <a:t>воспитания; </a:t>
            </a:r>
          </a:p>
          <a:p>
            <a:pPr marL="285750" indent="-285750" fontAlgn="t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 smtClean="0">
                <a:solidFill>
                  <a:srgbClr val="002060"/>
                </a:solidFill>
                <a:latin typeface="Georgia" panose="02040502050405020303" pitchFamily="18" charset="0"/>
                <a:cs typeface="+mn-cs"/>
              </a:rPr>
              <a:t>программа </a:t>
            </a:r>
            <a:r>
              <a:rPr lang="ru-RU" sz="2400" dirty="0">
                <a:solidFill>
                  <a:srgbClr val="002060"/>
                </a:solidFill>
                <a:latin typeface="Georgia" panose="02040502050405020303" pitchFamily="18" charset="0"/>
                <a:cs typeface="+mn-cs"/>
              </a:rPr>
              <a:t>коррекционно-развивающей работы; </a:t>
            </a:r>
          </a:p>
          <a:p>
            <a:pPr marL="285750" indent="-285750" fontAlgn="t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>
                <a:solidFill>
                  <a:srgbClr val="002060"/>
                </a:solidFill>
                <a:latin typeface="Georgia" panose="02040502050405020303" pitchFamily="18" charset="0"/>
                <a:cs typeface="+mn-cs"/>
              </a:rPr>
              <a:t>примерный режим и распорядок дня в дошкольной группе; </a:t>
            </a:r>
          </a:p>
          <a:p>
            <a:pPr marL="285750" indent="-285750" fontAlgn="t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>
                <a:solidFill>
                  <a:srgbClr val="002060"/>
                </a:solidFill>
                <a:latin typeface="Georgia" panose="02040502050405020303" pitchFamily="18" charset="0"/>
                <a:cs typeface="+mn-cs"/>
              </a:rPr>
              <a:t>федеральный календарный план воспитательной работы.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219</TotalTime>
  <Words>326</Words>
  <Application>Microsoft Office PowerPoint</Application>
  <PresentationFormat>Экран (4:3)</PresentationFormat>
  <Paragraphs>52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Воздушный поток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Ягуар</cp:lastModifiedBy>
  <cp:revision>26</cp:revision>
  <dcterms:created xsi:type="dcterms:W3CDTF">2023-02-22T14:53:18Z</dcterms:created>
  <dcterms:modified xsi:type="dcterms:W3CDTF">2023-11-09T16:30:14Z</dcterms:modified>
</cp:coreProperties>
</file>