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5715000" type="screen16x1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50" y="-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87C3215-36D9-4D06-81A8-93F4EEAF0F7D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749772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1435680" y="3296160"/>
            <a:ext cx="749772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D983CF5-B6AA-4CFE-9CBD-97919B59550B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1435680" y="32961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277600" y="32961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9BB98E6-0FED-4AF4-A188-D1A0C55CB28E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3970800" y="12063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6506280" y="12063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1435680" y="32961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3970800" y="32961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6506280" y="32961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3503373-C7B6-4B02-A938-DB3C5186C553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6153687-AB1E-40FA-B527-43A54B446797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1435680" y="1206360"/>
            <a:ext cx="749772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C1FB060-E406-4CB6-B422-2232EFF84EA4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749772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02AC96C-200A-4974-ABFE-5E174A4E0D3B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3626D48-97E9-4980-A31E-4E8EA1B1F6C4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0D9E363-D328-4702-948B-420E4DF7A50A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1435680" y="228960"/>
            <a:ext cx="7497720" cy="441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B00CFD0-547F-46A0-B989-FFE1911260B6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1435680" y="32961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0C4B4E9-38EE-4C37-86B9-7ADF47463BF2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1435680" y="1206360"/>
            <a:ext cx="749772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56D1EA7-AECD-47DC-AC4C-7B683AF18B5B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5277600" y="32961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3E0FF5D-F7EA-4C60-80F4-97B9384E944D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1435680" y="3296160"/>
            <a:ext cx="749772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20634EC-9572-4E5A-ACDD-7578237BE6A3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749772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1435680" y="3296160"/>
            <a:ext cx="749772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D097751-97E6-42D0-A039-37D112B942FF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1435680" y="32961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5277600" y="32961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258CAA1-A33A-4444-844F-008053D18938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3970800" y="12063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6506280" y="12063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/>
          </p:nvPr>
        </p:nvSpPr>
        <p:spPr>
          <a:xfrm>
            <a:off x="1435680" y="32961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/>
          </p:nvPr>
        </p:nvSpPr>
        <p:spPr>
          <a:xfrm>
            <a:off x="3970800" y="32961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/>
          </p:nvPr>
        </p:nvSpPr>
        <p:spPr>
          <a:xfrm>
            <a:off x="6506280" y="32961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0B0380A-6992-4443-9DF9-43ECDEB12CFE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2280132-A06C-4552-8DCC-CA0549971205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subTitle"/>
          </p:nvPr>
        </p:nvSpPr>
        <p:spPr>
          <a:xfrm>
            <a:off x="1435680" y="1206360"/>
            <a:ext cx="749772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242B820-3C74-4B0B-AA16-02B7BC34A1CF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749772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C2C7C39-312C-4ED9-A073-181608EE6B87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DFA4A6F-5F89-417E-B69C-4B25A7081685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1E6F843-D0C1-43C0-BC5C-C47E27A7DA9A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749772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76CA0AD-EB49-471D-8B4D-5066AC5CC33E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subTitle"/>
          </p:nvPr>
        </p:nvSpPr>
        <p:spPr>
          <a:xfrm>
            <a:off x="1435680" y="228960"/>
            <a:ext cx="7497720" cy="441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636393E-8EB2-47C4-BAE8-B07FC94A9BBC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1435680" y="32961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0B7D465A-27DF-4D39-B47C-23CFB6B21DF3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5277600" y="32961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AC9B05F-6329-4971-9D53-5BEF1B195B97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/>
          </p:nvPr>
        </p:nvSpPr>
        <p:spPr>
          <a:xfrm>
            <a:off x="1435680" y="3296160"/>
            <a:ext cx="749772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0D1CC36-7E35-4845-B3D0-16ECF9C3D067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749772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/>
          </p:nvPr>
        </p:nvSpPr>
        <p:spPr>
          <a:xfrm>
            <a:off x="1435680" y="3296160"/>
            <a:ext cx="749772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70EDA52-D201-4BDE-AD64-3D48A5814886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/>
          </p:nvPr>
        </p:nvSpPr>
        <p:spPr>
          <a:xfrm>
            <a:off x="1435680" y="32961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/>
          </p:nvPr>
        </p:nvSpPr>
        <p:spPr>
          <a:xfrm>
            <a:off x="5277600" y="32961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E05D679-6549-4BF8-A966-5C0EADAC21DA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/>
          </p:nvPr>
        </p:nvSpPr>
        <p:spPr>
          <a:xfrm>
            <a:off x="3970800" y="12063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/>
          </p:nvPr>
        </p:nvSpPr>
        <p:spPr>
          <a:xfrm>
            <a:off x="6506280" y="12063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7" name="PlaceHolder 5"/>
          <p:cNvSpPr>
            <a:spLocks noGrp="1"/>
          </p:cNvSpPr>
          <p:nvPr>
            <p:ph/>
          </p:nvPr>
        </p:nvSpPr>
        <p:spPr>
          <a:xfrm>
            <a:off x="1435680" y="32961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8" name="PlaceHolder 6"/>
          <p:cNvSpPr>
            <a:spLocks noGrp="1"/>
          </p:cNvSpPr>
          <p:nvPr>
            <p:ph/>
          </p:nvPr>
        </p:nvSpPr>
        <p:spPr>
          <a:xfrm>
            <a:off x="3970800" y="32961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9" name="PlaceHolder 7"/>
          <p:cNvSpPr>
            <a:spLocks noGrp="1"/>
          </p:cNvSpPr>
          <p:nvPr>
            <p:ph/>
          </p:nvPr>
        </p:nvSpPr>
        <p:spPr>
          <a:xfrm>
            <a:off x="6506280" y="3296160"/>
            <a:ext cx="241416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633842B-AF86-4404-961E-BDD4E7B98A8F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B7B0841-44E7-4D78-8661-64DA9ACFD7A6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5AB0F32-E467-4FA3-947E-9E11695DFABD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1435680" y="228960"/>
            <a:ext cx="7497720" cy="441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403EFAA-E474-4186-8CAC-4D7CCFA5B3DA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1435680" y="32961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707BE2E-ED91-4944-A3A5-E1C6FEBC9EC4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400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277600" y="32961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5E8CC2C-96AC-4C71-B041-77B535304DB4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277600" y="1206360"/>
            <a:ext cx="365868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1435680" y="3296160"/>
            <a:ext cx="7497720" cy="190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A11A20F-67CB-44FC-A601-2EF78572354D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ирог 6"/>
          <p:cNvSpPr/>
          <p:nvPr/>
        </p:nvSpPr>
        <p:spPr>
          <a:xfrm>
            <a:off x="-815760" y="-680040"/>
            <a:ext cx="1638360" cy="136548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>
            <a:solidFill>
              <a:srgbClr val="E7DEC9">
                <a:shade val="70000"/>
                <a:satMod val="200000"/>
                <a:alpha val="100000"/>
              </a:srgbClr>
            </a:solidFill>
            <a:round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Овал 7"/>
          <p:cNvSpPr/>
          <p:nvPr/>
        </p:nvSpPr>
        <p:spPr>
          <a:xfrm>
            <a:off x="168840" y="17640"/>
            <a:ext cx="1701720" cy="1418040"/>
          </a:xfrm>
          <a:prstGeom prst="ellipse">
            <a:avLst/>
          </a:prstGeom>
          <a:noFill/>
          <a:ln w="27305" cap="rnd">
            <a:solidFill>
              <a:srgbClr val="E7DEC9">
                <a:tint val="45000"/>
                <a:satMod val="325000"/>
                <a:alpha val="100000"/>
              </a:srgbClr>
            </a:solidFill>
            <a:round/>
          </a:ln>
          <a:effectLst>
            <a:outerShdw blurRad="2556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Кольцо 10"/>
          <p:cNvSpPr/>
          <p:nvPr/>
        </p:nvSpPr>
        <p:spPr>
          <a:xfrm rot="2315400">
            <a:off x="183240" y="879120"/>
            <a:ext cx="1125360" cy="91836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EED18E">
                  <a:alpha val="60000"/>
                </a:srgbClr>
              </a:gs>
              <a:gs pos="100000">
                <a:srgbClr val="FEFAF6">
                  <a:alpha val="70196"/>
                </a:srgbClr>
              </a:gs>
            </a:gsLst>
            <a:lin ang="13500000"/>
          </a:gradFill>
          <a:ln w="7350" cap="rnd">
            <a:solidFill>
              <a:srgbClr val="E7DEC9">
                <a:shade val="60000"/>
                <a:satMod val="220000"/>
                <a:alpha val="100000"/>
              </a:srgbClr>
            </a:solidFill>
            <a:round/>
          </a:ln>
          <a:effectLst>
            <a:outerShdw blurRad="12600" dist="14843" dir="4557825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Прямоугольник 11"/>
          <p:cNvSpPr/>
          <p:nvPr/>
        </p:nvSpPr>
        <p:spPr>
          <a:xfrm>
            <a:off x="1013040" y="0"/>
            <a:ext cx="8130600" cy="5714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Прямоугольник 14"/>
          <p:cNvSpPr/>
          <p:nvPr/>
        </p:nvSpPr>
        <p:spPr>
          <a:xfrm>
            <a:off x="1014840" y="0"/>
            <a:ext cx="72720" cy="5714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2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32440" y="299880"/>
            <a:ext cx="7406280" cy="1226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4300" b="0" strike="noStrike" spc="-1">
                <a:solidFill>
                  <a:srgbClr val="572314"/>
                </a:solidFill>
                <a:latin typeface="Gill Sans MT"/>
              </a:rPr>
              <a:t>Образец заголовка</a:t>
            </a:r>
            <a:endParaRPr lang="ru-RU" sz="43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3581280" y="5254560"/>
            <a:ext cx="2133360" cy="396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B5A989"/>
                </a:solidFill>
                <a:latin typeface="Gill Sans MT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B5A989"/>
                </a:solidFill>
                <a:latin typeface="Gill Sans MT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 idx="2"/>
          </p:nvPr>
        </p:nvSpPr>
        <p:spPr>
          <a:xfrm>
            <a:off x="5715000" y="5254560"/>
            <a:ext cx="2895120" cy="396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8613720" y="5254560"/>
            <a:ext cx="456840" cy="396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ru-RU" sz="1200" b="0" strike="noStrike" spc="-1">
                <a:solidFill>
                  <a:srgbClr val="B5A989"/>
                </a:solidFill>
                <a:latin typeface="Gill Sans MT"/>
              </a:defRPr>
            </a:lvl1pPr>
          </a:lstStyle>
          <a:p>
            <a:pPr algn="ctr">
              <a:lnSpc>
                <a:spcPct val="100000"/>
              </a:lnSpc>
              <a:buNone/>
            </a:pPr>
            <a:fld id="{30688A6B-BE53-4DAB-958E-3C0A92EB07D9}" type="slidenum">
              <a:rPr lang="ru-RU" sz="1200" b="0" strike="noStrike" spc="-1">
                <a:solidFill>
                  <a:srgbClr val="B5A989"/>
                </a:solidFill>
                <a:latin typeface="Gill Sans MT"/>
              </a:rPr>
              <a:pPr algn="ct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9" name="Овал 7"/>
          <p:cNvSpPr/>
          <p:nvPr/>
        </p:nvSpPr>
        <p:spPr>
          <a:xfrm>
            <a:off x="921600" y="1178280"/>
            <a:ext cx="209880" cy="174960"/>
          </a:xfrm>
          <a:prstGeom prst="ellipse">
            <a:avLst/>
          </a:prstGeom>
          <a:gradFill rotWithShape="0">
            <a:gsLst>
              <a:gs pos="0">
                <a:srgbClr val="DAF5FE">
                  <a:alpha val="95294"/>
                </a:srgbClr>
              </a:gs>
              <a:gs pos="100000">
                <a:srgbClr val="00AAD4">
                  <a:alpha val="85098"/>
                </a:srgbClr>
              </a:gs>
            </a:gsLst>
            <a:path path="circle">
              <a:fillToRect l="25000" t="12000" r="75000" b="88000"/>
            </a:path>
          </a:gradFill>
          <a:ln w="2000" cap="rnd">
            <a:solidFill>
              <a:srgbClr val="3891A7">
                <a:shade val="90000"/>
                <a:satMod val="110000"/>
                <a:alpha val="60000"/>
              </a:srgbClr>
            </a:solidFill>
            <a:round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Овал 8"/>
          <p:cNvSpPr/>
          <p:nvPr/>
        </p:nvSpPr>
        <p:spPr>
          <a:xfrm>
            <a:off x="1157040" y="1120680"/>
            <a:ext cx="63720" cy="52920"/>
          </a:xfrm>
          <a:prstGeom prst="ellipse">
            <a:avLst/>
          </a:prstGeom>
          <a:noFill/>
          <a:ln w="12700" cap="rnd">
            <a:solidFill>
              <a:srgbClr val="3891A7">
                <a:shade val="75000"/>
                <a:alpha val="60000"/>
              </a:srgbClr>
            </a:solidFill>
            <a:round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Gill Sans MT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ирог 6"/>
          <p:cNvSpPr/>
          <p:nvPr/>
        </p:nvSpPr>
        <p:spPr>
          <a:xfrm>
            <a:off x="-815760" y="-680040"/>
            <a:ext cx="1638360" cy="136548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>
            <a:solidFill>
              <a:srgbClr val="E7DEC9">
                <a:shade val="70000"/>
                <a:satMod val="200000"/>
                <a:alpha val="100000"/>
              </a:srgbClr>
            </a:solidFill>
            <a:round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Овал 7"/>
          <p:cNvSpPr/>
          <p:nvPr/>
        </p:nvSpPr>
        <p:spPr>
          <a:xfrm>
            <a:off x="168840" y="17640"/>
            <a:ext cx="1701720" cy="1418040"/>
          </a:xfrm>
          <a:prstGeom prst="ellipse">
            <a:avLst/>
          </a:prstGeom>
          <a:noFill/>
          <a:ln w="27305" cap="rnd">
            <a:solidFill>
              <a:srgbClr val="E7DEC9">
                <a:tint val="45000"/>
                <a:satMod val="325000"/>
                <a:alpha val="100000"/>
              </a:srgbClr>
            </a:solidFill>
            <a:round/>
          </a:ln>
          <a:effectLst>
            <a:outerShdw blurRad="2556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Кольцо 10"/>
          <p:cNvSpPr/>
          <p:nvPr/>
        </p:nvSpPr>
        <p:spPr>
          <a:xfrm rot="2315400">
            <a:off x="183240" y="879120"/>
            <a:ext cx="1125360" cy="91836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EED18E">
                  <a:alpha val="60000"/>
                </a:srgbClr>
              </a:gs>
              <a:gs pos="100000">
                <a:srgbClr val="FEFAF6">
                  <a:alpha val="70196"/>
                </a:srgbClr>
              </a:gs>
            </a:gsLst>
            <a:lin ang="13500000"/>
          </a:gradFill>
          <a:ln w="7350" cap="rnd">
            <a:solidFill>
              <a:srgbClr val="E7DEC9">
                <a:shade val="60000"/>
                <a:satMod val="220000"/>
                <a:alpha val="100000"/>
              </a:srgbClr>
            </a:solidFill>
            <a:round/>
          </a:ln>
          <a:effectLst>
            <a:outerShdw blurRad="12600" dist="14843" dir="4557825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Прямоугольник 11"/>
          <p:cNvSpPr/>
          <p:nvPr/>
        </p:nvSpPr>
        <p:spPr>
          <a:xfrm>
            <a:off x="1013040" y="0"/>
            <a:ext cx="8130600" cy="5714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Прямоугольник 14"/>
          <p:cNvSpPr/>
          <p:nvPr/>
        </p:nvSpPr>
        <p:spPr>
          <a:xfrm>
            <a:off x="1014840" y="0"/>
            <a:ext cx="72720" cy="5714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2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4300" b="0" strike="noStrike" spc="-1">
                <a:solidFill>
                  <a:srgbClr val="572314"/>
                </a:solidFill>
                <a:latin typeface="Gill Sans MT"/>
              </a:rPr>
              <a:t>Образец заголовка</a:t>
            </a:r>
            <a:endParaRPr lang="ru-RU" sz="43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435680" y="1206360"/>
            <a:ext cx="7497720" cy="4000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200" b="0" strike="noStrike" spc="-1">
                <a:solidFill>
                  <a:srgbClr val="000000"/>
                </a:solidFill>
                <a:latin typeface="Gill Sans MT"/>
              </a:rPr>
              <a:t>Образец текста</a:t>
            </a:r>
          </a:p>
          <a:p>
            <a:pPr marL="640080" lvl="1" indent="-237600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◦"/>
            </a:pP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Второй уровень</a:t>
            </a:r>
          </a:p>
          <a:p>
            <a:pPr marL="887040" lvl="2" indent="-22860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Третий уровень</a:t>
            </a:r>
          </a:p>
          <a:p>
            <a:pPr marL="1097280" lvl="3" indent="-173880">
              <a:lnSpc>
                <a:spcPct val="100000"/>
              </a:lnSpc>
              <a:spcBef>
                <a:spcPts val="400"/>
              </a:spcBef>
              <a:buClr>
                <a:srgbClr val="C32D2E"/>
              </a:buClr>
              <a:buFont typeface="Wingdings 2" charset="2"/>
              <a:buChar char=""/>
            </a:pP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Четвертый уровень</a:t>
            </a:r>
          </a:p>
          <a:p>
            <a:pPr marL="1298520" lvl="4" indent="-182880">
              <a:lnSpc>
                <a:spcPct val="100000"/>
              </a:lnSpc>
              <a:spcBef>
                <a:spcPts val="400"/>
              </a:spcBef>
              <a:buClr>
                <a:srgbClr val="84AA33"/>
              </a:buClr>
              <a:buFont typeface="Wingdings 2" charset="2"/>
              <a:buChar char=""/>
            </a:pP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Пятый уровень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dt" idx="4"/>
          </p:nvPr>
        </p:nvSpPr>
        <p:spPr>
          <a:xfrm>
            <a:off x="3581280" y="5254560"/>
            <a:ext cx="2133360" cy="396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B5A989"/>
                </a:solidFill>
                <a:latin typeface="Gill Sans MT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B5A989"/>
                </a:solidFill>
                <a:latin typeface="Gill Sans MT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ftr" idx="5"/>
          </p:nvPr>
        </p:nvSpPr>
        <p:spPr>
          <a:xfrm>
            <a:off x="5715000" y="5254560"/>
            <a:ext cx="2895120" cy="396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57" name="PlaceHolder 5"/>
          <p:cNvSpPr>
            <a:spLocks noGrp="1"/>
          </p:cNvSpPr>
          <p:nvPr>
            <p:ph type="sldNum" idx="6"/>
          </p:nvPr>
        </p:nvSpPr>
        <p:spPr>
          <a:xfrm>
            <a:off x="8613720" y="5254560"/>
            <a:ext cx="456840" cy="396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ru-RU" sz="1200" b="0" strike="noStrike" spc="-1">
                <a:solidFill>
                  <a:srgbClr val="B5A989"/>
                </a:solidFill>
                <a:latin typeface="Gill Sans MT"/>
              </a:defRPr>
            </a:lvl1pPr>
          </a:lstStyle>
          <a:p>
            <a:pPr algn="ctr">
              <a:lnSpc>
                <a:spcPct val="100000"/>
              </a:lnSpc>
              <a:buNone/>
            </a:pPr>
            <a:fld id="{B343E2D4-8A81-4F0A-8A47-7ABD7E549303}" type="slidenum">
              <a:rPr lang="ru-RU" sz="1200" b="0" strike="noStrike" spc="-1">
                <a:solidFill>
                  <a:srgbClr val="B5A989"/>
                </a:solidFill>
                <a:latin typeface="Gill Sans MT"/>
              </a:rPr>
              <a:pPr algn="ct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ирог 6"/>
          <p:cNvSpPr/>
          <p:nvPr/>
        </p:nvSpPr>
        <p:spPr>
          <a:xfrm>
            <a:off x="-815760" y="-680040"/>
            <a:ext cx="1638360" cy="136548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>
            <a:solidFill>
              <a:srgbClr val="E7DEC9">
                <a:shade val="70000"/>
                <a:satMod val="200000"/>
                <a:alpha val="100000"/>
              </a:srgbClr>
            </a:solidFill>
            <a:round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5" name="Овал 7"/>
          <p:cNvSpPr/>
          <p:nvPr/>
        </p:nvSpPr>
        <p:spPr>
          <a:xfrm>
            <a:off x="168840" y="17640"/>
            <a:ext cx="1701720" cy="1418040"/>
          </a:xfrm>
          <a:prstGeom prst="ellipse">
            <a:avLst/>
          </a:prstGeom>
          <a:noFill/>
          <a:ln w="27305" cap="rnd">
            <a:solidFill>
              <a:srgbClr val="E7DEC9">
                <a:tint val="45000"/>
                <a:satMod val="325000"/>
                <a:alpha val="100000"/>
              </a:srgbClr>
            </a:solidFill>
            <a:round/>
          </a:ln>
          <a:effectLst>
            <a:outerShdw blurRad="25560" dist="2556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6" name="Кольцо 10"/>
          <p:cNvSpPr/>
          <p:nvPr/>
        </p:nvSpPr>
        <p:spPr>
          <a:xfrm rot="2315400">
            <a:off x="183240" y="879120"/>
            <a:ext cx="1125360" cy="91836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EED18E">
                  <a:alpha val="60000"/>
                </a:srgbClr>
              </a:gs>
              <a:gs pos="100000">
                <a:srgbClr val="FEFAF6">
                  <a:alpha val="70196"/>
                </a:srgbClr>
              </a:gs>
            </a:gsLst>
            <a:lin ang="13500000"/>
          </a:gradFill>
          <a:ln w="7350" cap="rnd">
            <a:solidFill>
              <a:srgbClr val="E7DEC9">
                <a:shade val="60000"/>
                <a:satMod val="220000"/>
                <a:alpha val="100000"/>
              </a:srgbClr>
            </a:solidFill>
            <a:round/>
          </a:ln>
          <a:effectLst>
            <a:outerShdw blurRad="12600" dist="14843" dir="4557825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7" name="Прямоугольник 11"/>
          <p:cNvSpPr/>
          <p:nvPr/>
        </p:nvSpPr>
        <p:spPr>
          <a:xfrm>
            <a:off x="1013040" y="0"/>
            <a:ext cx="8130600" cy="5714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360" dist="25560" dir="540000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8" name="Прямоугольник 14"/>
          <p:cNvSpPr/>
          <p:nvPr/>
        </p:nvSpPr>
        <p:spPr>
          <a:xfrm>
            <a:off x="1014840" y="0"/>
            <a:ext cx="72720" cy="5714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20" dist="3816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435680" y="22860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4300" b="0" strike="noStrike" spc="-1">
                <a:solidFill>
                  <a:srgbClr val="572314"/>
                </a:solidFill>
                <a:latin typeface="Gill Sans MT"/>
              </a:rPr>
              <a:t>Образец заголовка</a:t>
            </a:r>
            <a:endParaRPr lang="ru-RU" sz="43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dt" idx="7"/>
          </p:nvPr>
        </p:nvSpPr>
        <p:spPr>
          <a:xfrm>
            <a:off x="3581280" y="5254560"/>
            <a:ext cx="2133360" cy="396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B5A989"/>
                </a:solidFill>
                <a:latin typeface="Gill Sans MT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B5A989"/>
                </a:solidFill>
                <a:latin typeface="Gill Sans MT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ftr" idx="8"/>
          </p:nvPr>
        </p:nvSpPr>
        <p:spPr>
          <a:xfrm>
            <a:off x="5715000" y="5254560"/>
            <a:ext cx="2895120" cy="396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02" name="PlaceHolder 4"/>
          <p:cNvSpPr>
            <a:spLocks noGrp="1"/>
          </p:cNvSpPr>
          <p:nvPr>
            <p:ph type="sldNum" idx="9"/>
          </p:nvPr>
        </p:nvSpPr>
        <p:spPr>
          <a:xfrm>
            <a:off x="8613720" y="5254560"/>
            <a:ext cx="456840" cy="396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>
            <a:lvl1pPr algn="ctr">
              <a:lnSpc>
                <a:spcPct val="100000"/>
              </a:lnSpc>
              <a:buNone/>
              <a:defRPr lang="ru-RU" sz="1200" b="0" strike="noStrike" spc="-1">
                <a:solidFill>
                  <a:srgbClr val="B5A989"/>
                </a:solidFill>
                <a:latin typeface="Gill Sans MT"/>
              </a:defRPr>
            </a:lvl1pPr>
          </a:lstStyle>
          <a:p>
            <a:pPr algn="ctr">
              <a:lnSpc>
                <a:spcPct val="100000"/>
              </a:lnSpc>
              <a:buNone/>
            </a:pPr>
            <a:fld id="{5766CB9D-DDBF-4CB5-B7DE-8823E4284FE7}" type="slidenum">
              <a:rPr lang="ru-RU" sz="1200" b="0" strike="noStrike" spc="-1">
                <a:solidFill>
                  <a:srgbClr val="B5A989"/>
                </a:solidFill>
                <a:latin typeface="Gill Sans MT"/>
              </a:rPr>
              <a:pPr algn="ct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457200" y="1337040"/>
            <a:ext cx="8229240" cy="331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Gill Sans MT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1357290" y="1142988"/>
            <a:ext cx="7406280" cy="1226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rmAutofit fontScale="90000"/>
          </a:bodyPr>
          <a:lstStyle/>
          <a:p>
            <a:pPr>
              <a:lnSpc>
                <a:spcPct val="100000"/>
              </a:lnSpc>
              <a:buNone/>
            </a:pPr>
            <a:r>
              <a:rPr lang="ru-RU" sz="4300" b="0" strike="noStrike" spc="-1" dirty="0">
                <a:solidFill>
                  <a:srgbClr val="572314"/>
                </a:solidFill>
                <a:latin typeface="Gill Sans MT"/>
              </a:rPr>
              <a:t>Подготовка к ГИА по информатике (из опыта работы)  </a:t>
            </a:r>
            <a:endParaRPr lang="ru-RU" sz="43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subTitle"/>
          </p:nvPr>
        </p:nvSpPr>
        <p:spPr>
          <a:xfrm>
            <a:off x="1357290" y="2500310"/>
            <a:ext cx="7406280" cy="1460160"/>
          </a:xfrm>
          <a:prstGeom prst="rect">
            <a:avLst/>
          </a:prstGeom>
          <a:noFill/>
          <a:ln w="0">
            <a:noFill/>
          </a:ln>
        </p:spPr>
        <p:txBody>
          <a:bodyPr lIns="90000" tIns="0" rIns="90000" bIns="45000" anchor="t">
            <a:normAutofit/>
          </a:bodyPr>
          <a:lstStyle/>
          <a:p>
            <a:pPr marL="2736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2600" b="0" strike="noStrike" spc="-1" dirty="0">
                <a:solidFill>
                  <a:srgbClr val="361309"/>
                </a:solidFill>
                <a:latin typeface="Gill Sans MT"/>
              </a:rPr>
              <a:t>Коголь Игорь Юрьевич, </a:t>
            </a:r>
            <a:endParaRPr lang="ru-RU" sz="26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2600" b="0" strike="noStrike" spc="-1" dirty="0">
                <a:solidFill>
                  <a:srgbClr val="361309"/>
                </a:solidFill>
                <a:latin typeface="Gill Sans MT"/>
              </a:rPr>
              <a:t>учитель информатики Комсомольской школы</a:t>
            </a:r>
            <a:endParaRPr lang="ru-RU" sz="2600" b="0" strike="noStrike" spc="-1" dirty="0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CE485EF-2C6A-47FE-A798-A691222B7B44}" type="slidenum">
              <a:rPr/>
              <a:pPr/>
              <a:t>1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Picture 2"/>
          <p:cNvPicPr/>
          <p:nvPr/>
        </p:nvPicPr>
        <p:blipFill>
          <a:blip r:embed="rId2" cstate="print"/>
          <a:stretch/>
        </p:blipFill>
        <p:spPr>
          <a:xfrm>
            <a:off x="500040" y="1309680"/>
            <a:ext cx="4179240" cy="2261880"/>
          </a:xfrm>
          <a:prstGeom prst="rect">
            <a:avLst/>
          </a:prstGeom>
          <a:ln w="9525">
            <a:noFill/>
          </a:ln>
        </p:spPr>
      </p:pic>
      <p:pic>
        <p:nvPicPr>
          <p:cNvPr id="204" name="Picture 3"/>
          <p:cNvPicPr/>
          <p:nvPr/>
        </p:nvPicPr>
        <p:blipFill>
          <a:blip r:embed="rId3" cstate="print"/>
          <a:stretch/>
        </p:blipFill>
        <p:spPr>
          <a:xfrm>
            <a:off x="854640" y="3597480"/>
            <a:ext cx="1431000" cy="569160"/>
          </a:xfrm>
          <a:prstGeom prst="rect">
            <a:avLst/>
          </a:prstGeom>
          <a:ln w="9525">
            <a:noFill/>
          </a:ln>
        </p:spPr>
      </p:pic>
      <p:sp>
        <p:nvSpPr>
          <p:cNvPr id="205" name="Овал 4"/>
          <p:cNvSpPr/>
          <p:nvPr/>
        </p:nvSpPr>
        <p:spPr>
          <a:xfrm>
            <a:off x="5643720" y="535680"/>
            <a:ext cx="1213920" cy="952200"/>
          </a:xfrm>
          <a:prstGeom prst="ellipse">
            <a:avLst/>
          </a:prstGeom>
          <a:noFill/>
          <a:ln>
            <a:solidFill>
              <a:srgbClr val="296B7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Овал 5"/>
          <p:cNvSpPr/>
          <p:nvPr/>
        </p:nvSpPr>
        <p:spPr>
          <a:xfrm>
            <a:off x="6286680" y="535680"/>
            <a:ext cx="1213920" cy="952200"/>
          </a:xfrm>
          <a:prstGeom prst="ellipse">
            <a:avLst/>
          </a:prstGeom>
          <a:noFill/>
          <a:ln>
            <a:solidFill>
              <a:srgbClr val="296B7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TextBox 6"/>
          <p:cNvSpPr/>
          <p:nvPr/>
        </p:nvSpPr>
        <p:spPr>
          <a:xfrm>
            <a:off x="4869720" y="644760"/>
            <a:ext cx="9172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Рыбак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08" name="TextBox 7"/>
          <p:cNvSpPr/>
          <p:nvPr/>
        </p:nvSpPr>
        <p:spPr>
          <a:xfrm>
            <a:off x="7358760" y="595440"/>
            <a:ext cx="9172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Рыбка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09" name="TextBox 8"/>
          <p:cNvSpPr/>
          <p:nvPr/>
        </p:nvSpPr>
        <p:spPr>
          <a:xfrm>
            <a:off x="584640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1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10" name="TextBox 9"/>
          <p:cNvSpPr/>
          <p:nvPr/>
        </p:nvSpPr>
        <p:spPr>
          <a:xfrm>
            <a:off x="641772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2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11" name="TextBox 10"/>
          <p:cNvSpPr/>
          <p:nvPr/>
        </p:nvSpPr>
        <p:spPr>
          <a:xfrm>
            <a:off x="698940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3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12" name="TextBox 11"/>
          <p:cNvSpPr/>
          <p:nvPr/>
        </p:nvSpPr>
        <p:spPr>
          <a:xfrm>
            <a:off x="4613760" y="1996560"/>
            <a:ext cx="119304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(1,2,3)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13" name="TextBox 12"/>
          <p:cNvSpPr/>
          <p:nvPr/>
        </p:nvSpPr>
        <p:spPr>
          <a:xfrm>
            <a:off x="4670280" y="2413080"/>
            <a:ext cx="902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(1,2)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14" name="TextBox 13"/>
          <p:cNvSpPr/>
          <p:nvPr/>
        </p:nvSpPr>
        <p:spPr>
          <a:xfrm>
            <a:off x="4932000" y="2889360"/>
            <a:ext cx="61092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(2)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15" name="TextBox 14"/>
          <p:cNvSpPr/>
          <p:nvPr/>
        </p:nvSpPr>
        <p:spPr>
          <a:xfrm>
            <a:off x="4928760" y="3691080"/>
            <a:ext cx="902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(2,3)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16" name="TextBox 15"/>
          <p:cNvSpPr/>
          <p:nvPr/>
        </p:nvSpPr>
        <p:spPr>
          <a:xfrm>
            <a:off x="1071538" y="4258800"/>
            <a:ext cx="8072102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000000"/>
                </a:solidFill>
                <a:latin typeface="Gill Sans MT"/>
              </a:rPr>
              <a:t>(2,3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Gill Sans MT"/>
              </a:rPr>
              <a:t>) = (1,2,3) - </a:t>
            </a:r>
            <a:r>
              <a:rPr lang="ru-RU" sz="2400" b="0" strike="noStrike" spc="-1" dirty="0" smtClean="0">
                <a:solidFill>
                  <a:srgbClr val="FF0000"/>
                </a:solidFill>
                <a:latin typeface="Gill Sans MT"/>
              </a:rPr>
              <a:t>(1)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Gill Sans MT"/>
              </a:rPr>
              <a:t> = (</a:t>
            </a:r>
            <a:r>
              <a:rPr lang="ru-RU" sz="2400" b="0" strike="noStrike" spc="-1" dirty="0">
                <a:solidFill>
                  <a:srgbClr val="000000"/>
                </a:solidFill>
                <a:latin typeface="Gill Sans MT"/>
              </a:rPr>
              <a:t>1,2,3) -  (</a:t>
            </a:r>
            <a:r>
              <a:rPr lang="ru-RU" sz="2400" b="0" strike="noStrike" spc="-1" dirty="0">
                <a:solidFill>
                  <a:srgbClr val="FF0000"/>
                </a:solidFill>
                <a:latin typeface="Gill Sans MT"/>
              </a:rPr>
              <a:t>(1,2)-(2)</a:t>
            </a:r>
            <a:r>
              <a:rPr lang="ru-RU" sz="2400" b="0" strike="noStrike" spc="-1" dirty="0">
                <a:solidFill>
                  <a:srgbClr val="000000"/>
                </a:solidFill>
                <a:latin typeface="Gill Sans MT"/>
              </a:rPr>
              <a:t>)  = 780-</a:t>
            </a:r>
            <a:r>
              <a:rPr lang="ru-RU" sz="2400" b="0" strike="noStrike" spc="-1" dirty="0">
                <a:solidFill>
                  <a:srgbClr val="FF0000"/>
                </a:solidFill>
                <a:latin typeface="Gill Sans MT"/>
              </a:rPr>
              <a:t>210</a:t>
            </a:r>
            <a:r>
              <a:rPr lang="ru-RU" sz="2400" b="0" strike="noStrike" spc="-1" dirty="0">
                <a:solidFill>
                  <a:srgbClr val="000000"/>
                </a:solidFill>
                <a:latin typeface="Gill Sans MT"/>
              </a:rPr>
              <a:t> = 570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217" name="TextBox 17"/>
          <p:cNvSpPr/>
          <p:nvPr/>
        </p:nvSpPr>
        <p:spPr>
          <a:xfrm>
            <a:off x="1142976" y="4881600"/>
            <a:ext cx="8000664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000000"/>
                </a:solidFill>
                <a:latin typeface="Gill Sans MT"/>
              </a:rPr>
              <a:t>(2,3</a:t>
            </a:r>
            <a:r>
              <a:rPr lang="ru-RU" sz="2400" b="0" strike="noStrike" spc="-1" smtClean="0">
                <a:solidFill>
                  <a:srgbClr val="000000"/>
                </a:solidFill>
                <a:latin typeface="Gill Sans MT"/>
              </a:rPr>
              <a:t>) =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Gill Sans MT"/>
              </a:rPr>
              <a:t>(2) +  </a:t>
            </a:r>
            <a:r>
              <a:rPr lang="ru-RU" sz="2400" b="0" strike="noStrike" spc="-1" dirty="0" smtClean="0">
                <a:solidFill>
                  <a:srgbClr val="FF0000"/>
                </a:solidFill>
                <a:latin typeface="Gill Sans MT"/>
              </a:rPr>
              <a:t>(3)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Gill Sans MT"/>
              </a:rPr>
              <a:t> = (</a:t>
            </a:r>
            <a:r>
              <a:rPr lang="ru-RU" sz="2400" b="0" strike="noStrike" spc="-1" dirty="0">
                <a:solidFill>
                  <a:srgbClr val="000000"/>
                </a:solidFill>
                <a:latin typeface="Gill Sans MT"/>
              </a:rPr>
              <a:t>2) +  (</a:t>
            </a:r>
            <a:r>
              <a:rPr lang="ru-RU" sz="2400" b="0" strike="noStrike" spc="-1" dirty="0">
                <a:solidFill>
                  <a:srgbClr val="FF0000"/>
                </a:solidFill>
                <a:latin typeface="Gill Sans MT"/>
              </a:rPr>
              <a:t>(1,2,3)-(1,2)</a:t>
            </a:r>
            <a:r>
              <a:rPr lang="ru-RU" sz="2400" b="0" strike="noStrike" spc="-1" dirty="0">
                <a:solidFill>
                  <a:srgbClr val="000000"/>
                </a:solidFill>
                <a:latin typeface="Gill Sans MT"/>
              </a:rPr>
              <a:t>)  = 50+</a:t>
            </a:r>
            <a:r>
              <a:rPr lang="ru-RU" sz="2400" b="0" strike="noStrike" spc="-1" dirty="0">
                <a:solidFill>
                  <a:srgbClr val="FF0000"/>
                </a:solidFill>
                <a:latin typeface="Gill Sans MT"/>
              </a:rPr>
              <a:t>520</a:t>
            </a:r>
            <a:r>
              <a:rPr lang="ru-RU" sz="2400" b="0" strike="noStrike" spc="-1" dirty="0">
                <a:solidFill>
                  <a:srgbClr val="000000"/>
                </a:solidFill>
                <a:latin typeface="Gill Sans MT"/>
              </a:rPr>
              <a:t> = 570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68F0624-EE7C-4227-BBA4-C0E0609E6AE7}" type="slidenum">
              <a:rPr/>
              <a:pPr/>
              <a:t>10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140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4300" b="0" strike="noStrike" spc="-1">
                <a:solidFill>
                  <a:srgbClr val="572314"/>
                </a:solidFill>
                <a:latin typeface="Gill Sans MT"/>
              </a:rPr>
              <a:t>Способы отработки алгоритмов</a:t>
            </a:r>
            <a:endParaRPr lang="ru-RU" sz="43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7497720" cy="4000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9000" lnSpcReduction="20000"/>
          </a:bodyPr>
          <a:lstStyle/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600" b="0" strike="noStrike" spc="-1">
                <a:solidFill>
                  <a:srgbClr val="000000"/>
                </a:solidFill>
                <a:latin typeface="Gill Sans MT"/>
              </a:rPr>
              <a:t>Письменная для заданий 1-10</a:t>
            </a:r>
          </a:p>
          <a:p>
            <a:pPr marL="887040" lvl="2" indent="-22860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На бумаге. Рассадить по одному или по вариантам</a:t>
            </a:r>
          </a:p>
          <a:p>
            <a:endParaRPr lang="ru-RU" sz="2400" b="0" strike="noStrike" spc="-1">
              <a:solidFill>
                <a:srgbClr val="000000"/>
              </a:solidFill>
              <a:latin typeface="Gill Sans MT"/>
            </a:endParaRPr>
          </a:p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600" b="0" strike="noStrike" spc="-1">
                <a:solidFill>
                  <a:srgbClr val="000000"/>
                </a:solidFill>
                <a:latin typeface="Gill Sans MT"/>
              </a:rPr>
              <a:t>Практика для заданий 13, 14(1,2,3), 15</a:t>
            </a:r>
          </a:p>
          <a:p>
            <a:pPr marL="887040" lvl="2" indent="-22860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Критерии оценивания</a:t>
            </a:r>
          </a:p>
          <a:p>
            <a:endParaRPr lang="ru-RU" sz="2400" b="0" strike="noStrike" spc="-1">
              <a:solidFill>
                <a:srgbClr val="000000"/>
              </a:solidFill>
              <a:latin typeface="Gill Sans MT"/>
            </a:endParaRPr>
          </a:p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600" b="0" strike="noStrike" spc="-1">
                <a:solidFill>
                  <a:srgbClr val="000000"/>
                </a:solidFill>
                <a:latin typeface="Gill Sans MT"/>
              </a:rPr>
              <a:t>Тестирование для заданий 1-12, 14(1,2)</a:t>
            </a:r>
          </a:p>
          <a:p>
            <a:pPr marL="887040" lvl="2" indent="-22860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Генерация случайного теста из базы уникальных заданий</a:t>
            </a:r>
          </a:p>
          <a:p>
            <a:pPr marL="887040" indent="-2286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ru-RU" sz="2400" b="0" strike="noStrike" spc="-1">
              <a:solidFill>
                <a:srgbClr val="000000"/>
              </a:solidFill>
              <a:latin typeface="Gill Sans MT"/>
            </a:endParaRPr>
          </a:p>
          <a:p>
            <a:pPr marL="887040" indent="-2286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ru-RU" sz="24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425FFD0-0C02-4622-BB05-99D128408CFE}" type="slidenum">
              <a:rPr/>
              <a:pPr/>
              <a:t>11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140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4300" b="0" strike="noStrike" spc="-1">
                <a:solidFill>
                  <a:srgbClr val="572314"/>
                </a:solidFill>
                <a:latin typeface="Gill Sans MT"/>
              </a:rPr>
              <a:t>Уникальные задания (без ответов)</a:t>
            </a:r>
            <a:endParaRPr lang="ru-RU" sz="43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7497720" cy="4000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5500" lnSpcReduction="10000"/>
          </a:bodyPr>
          <a:lstStyle/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600" b="0" strike="noStrike" spc="-1">
                <a:solidFill>
                  <a:srgbClr val="000000"/>
                </a:solidFill>
                <a:latin typeface="Gill Sans MT"/>
              </a:rPr>
              <a:t>Измененные задания с РешуОГЭ</a:t>
            </a:r>
          </a:p>
          <a:p>
            <a:pPr marL="887040" lvl="2" indent="-22860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Всего 1 другая цифра в задании, делает его уникальным </a:t>
            </a:r>
          </a:p>
          <a:p>
            <a:endParaRPr lang="ru-RU" sz="2400" b="0" strike="noStrike" spc="-1">
              <a:solidFill>
                <a:srgbClr val="000000"/>
              </a:solidFill>
              <a:latin typeface="Gill Sans MT"/>
            </a:endParaRPr>
          </a:p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600" b="0" strike="noStrike" spc="-1">
                <a:solidFill>
                  <a:srgbClr val="000000"/>
                </a:solidFill>
                <a:latin typeface="Gill Sans MT"/>
              </a:rPr>
              <a:t>Задания из открытого банка ФИПИ</a:t>
            </a:r>
          </a:p>
          <a:p>
            <a:pPr marL="887040" lvl="2" indent="-22860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en-US" sz="2400" b="0" strike="noStrike" spc="-1">
                <a:solidFill>
                  <a:srgbClr val="000000"/>
                </a:solidFill>
                <a:latin typeface="Gill Sans MT"/>
              </a:rPr>
              <a:t>https://fipi-ege.ru/informatika-oge/</a:t>
            </a:r>
            <a:endParaRPr lang="ru-RU" sz="2400" b="0" strike="noStrike" spc="-1">
              <a:solidFill>
                <a:srgbClr val="000000"/>
              </a:solidFill>
              <a:latin typeface="Gill Sans MT"/>
            </a:endParaRPr>
          </a:p>
          <a:p>
            <a:pPr marL="887040" lvl="2" indent="-22860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Задания без ответов (интерактивная проверка)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94F720F-24F1-4B45-A80D-512973CA04B0}" type="slidenum">
              <a:rPr/>
              <a:pPr/>
              <a:t>12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1435680" y="22860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4300" b="0" strike="noStrike" spc="-1">
                <a:solidFill>
                  <a:srgbClr val="572314"/>
                </a:solidFill>
                <a:latin typeface="Gill Sans MT"/>
              </a:rPr>
              <a:t>Передача копии теста</a:t>
            </a:r>
            <a:endParaRPr lang="ru-RU" sz="4300" b="0" strike="noStrike" spc="-1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223" name="Picture 2"/>
          <p:cNvPicPr/>
          <p:nvPr/>
        </p:nvPicPr>
        <p:blipFill>
          <a:blip r:embed="rId2" cstate="print"/>
          <a:stretch/>
        </p:blipFill>
        <p:spPr>
          <a:xfrm>
            <a:off x="500040" y="1071720"/>
            <a:ext cx="8143560" cy="4297320"/>
          </a:xfrm>
          <a:prstGeom prst="rect">
            <a:avLst/>
          </a:prstGeom>
          <a:ln w="9525">
            <a:noFill/>
          </a:ln>
        </p:spPr>
      </p:pic>
      <p:pic>
        <p:nvPicPr>
          <p:cNvPr id="224" name="Picture 2"/>
          <p:cNvPicPr/>
          <p:nvPr/>
        </p:nvPicPr>
        <p:blipFill>
          <a:blip r:embed="rId2" cstate="print"/>
          <a:srcRect l="34968" t="73217" r="3625" b="3223"/>
          <a:stretch/>
        </p:blipFill>
        <p:spPr>
          <a:xfrm>
            <a:off x="1071360" y="1726560"/>
            <a:ext cx="7941960" cy="1607040"/>
          </a:xfrm>
          <a:prstGeom prst="rect">
            <a:avLst/>
          </a:prstGeom>
          <a:ln w="127000" cap="sq">
            <a:solidFill>
              <a:srgbClr val="00B050"/>
            </a:solidFill>
            <a:miter/>
          </a:ln>
          <a:effectLst>
            <a:outerShdw blurRad="57240" dist="50402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25" name="Прямая со стрелкой 6"/>
          <p:cNvSpPr/>
          <p:nvPr/>
        </p:nvSpPr>
        <p:spPr>
          <a:xfrm rot="16200000" flipH="1">
            <a:off x="4297680" y="3666960"/>
            <a:ext cx="833040" cy="285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200">
            <a:solidFill>
              <a:srgbClr val="00B05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7A476EB-63C7-4E72-8A21-A9D1652A8D2B}" type="slidenum">
              <a:rPr/>
              <a:pPr/>
              <a:t>13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>
              <a:lnSpc>
                <a:spcPct val="100000"/>
              </a:lnSpc>
              <a:buNone/>
            </a:pPr>
            <a:r>
              <a:rPr lang="ru-RU" sz="4300" b="0" strike="noStrike" spc="-1">
                <a:solidFill>
                  <a:srgbClr val="572314"/>
                </a:solidFill>
                <a:latin typeface="Gill Sans MT"/>
              </a:rPr>
              <a:t>Связь тем и заданий в 9 классе</a:t>
            </a:r>
            <a:endParaRPr lang="ru-RU" sz="43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/>
          </p:nvPr>
        </p:nvSpPr>
        <p:spPr>
          <a:xfrm>
            <a:off x="285840" y="1250280"/>
            <a:ext cx="8229240" cy="2321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75500" lnSpcReduction="10000"/>
          </a:bodyPr>
          <a:lstStyle/>
          <a:p>
            <a:pPr marL="887040" lvl="2" indent="-228600">
              <a:lnSpc>
                <a:spcPct val="100000"/>
              </a:lnSpc>
              <a:spcBef>
                <a:spcPts val="561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Адресация в интернете - </a:t>
            </a:r>
            <a:r>
              <a:rPr lang="ru-RU" sz="2800" b="1" strike="noStrike" spc="-1">
                <a:solidFill>
                  <a:srgbClr val="000000"/>
                </a:solidFill>
                <a:latin typeface="Gill Sans MT"/>
              </a:rPr>
              <a:t>Задание 7</a:t>
            </a:r>
            <a:endParaRPr lang="ru-RU" sz="2800" b="0" strike="noStrike" spc="-1">
              <a:solidFill>
                <a:srgbClr val="000000"/>
              </a:solidFill>
              <a:latin typeface="Gill Sans MT"/>
            </a:endParaRPr>
          </a:p>
          <a:p>
            <a:pPr marL="887040" lvl="2" indent="-228600">
              <a:lnSpc>
                <a:spcPct val="100000"/>
              </a:lnSpc>
              <a:spcBef>
                <a:spcPts val="561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Информационная безопасность - </a:t>
            </a:r>
            <a:r>
              <a:rPr lang="ru-RU" sz="2800" b="1" strike="noStrike" spc="-1">
                <a:solidFill>
                  <a:srgbClr val="000000"/>
                </a:solidFill>
                <a:latin typeface="Gill Sans MT"/>
              </a:rPr>
              <a:t>Задание 2</a:t>
            </a: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 (Кодирование)</a:t>
            </a:r>
          </a:p>
          <a:p>
            <a:pPr marL="887040" lvl="2" indent="-228600">
              <a:lnSpc>
                <a:spcPct val="100000"/>
              </a:lnSpc>
              <a:spcBef>
                <a:spcPts val="561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Табличные модели - </a:t>
            </a:r>
            <a:r>
              <a:rPr lang="ru-RU" sz="2800" b="1" strike="noStrike" spc="-1">
                <a:solidFill>
                  <a:srgbClr val="000000"/>
                </a:solidFill>
                <a:latin typeface="Gill Sans MT"/>
              </a:rPr>
              <a:t>Задание 4</a:t>
            </a: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 (Анализ таблиц)</a:t>
            </a:r>
          </a:p>
          <a:p>
            <a:pPr marL="887040" lvl="2" indent="-228600">
              <a:lnSpc>
                <a:spcPct val="100000"/>
              </a:lnSpc>
              <a:spcBef>
                <a:spcPts val="561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Граф - </a:t>
            </a:r>
            <a:r>
              <a:rPr lang="ru-RU" sz="2800" b="1" strike="noStrike" spc="-1">
                <a:solidFill>
                  <a:srgbClr val="000000"/>
                </a:solidFill>
                <a:latin typeface="Gill Sans MT"/>
              </a:rPr>
              <a:t>Задание 9</a:t>
            </a: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 (Анализ графа)</a:t>
            </a:r>
          </a:p>
          <a:p>
            <a:pPr marL="887040" lvl="2" indent="-228600">
              <a:lnSpc>
                <a:spcPct val="100000"/>
              </a:lnSpc>
              <a:spcBef>
                <a:spcPts val="561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Электронная таблица - </a:t>
            </a:r>
            <a:r>
              <a:rPr lang="ru-RU" sz="2800" b="1" strike="noStrike" spc="-1">
                <a:solidFill>
                  <a:srgbClr val="000000"/>
                </a:solidFill>
                <a:latin typeface="Gill Sans MT"/>
              </a:rPr>
              <a:t>Задание 14</a:t>
            </a: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 (Обработка большого массива данных)</a:t>
            </a:r>
          </a:p>
          <a:p>
            <a:endParaRPr lang="ru-RU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8" name="Содержимое 2"/>
          <p:cNvSpPr/>
          <p:nvPr/>
        </p:nvSpPr>
        <p:spPr>
          <a:xfrm>
            <a:off x="285840" y="3809880"/>
            <a:ext cx="8229240" cy="1368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rmAutofit fontScale="96000"/>
          </a:bodyPr>
          <a:lstStyle/>
          <a:p>
            <a:pPr marL="1143000" lvl="2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1" strike="noStrike" spc="-1">
                <a:solidFill>
                  <a:srgbClr val="000000"/>
                </a:solidFill>
                <a:latin typeface="Gill Sans MT"/>
              </a:rPr>
              <a:t>Задание 8 </a:t>
            </a: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(Запросы для поисковых систем с использованием логических выражений)</a:t>
            </a:r>
            <a:endParaRPr lang="ru-RU" sz="2000" b="0" strike="noStrike" spc="-1">
              <a:latin typeface="Arial"/>
            </a:endParaRP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1" strike="noStrike" spc="-1">
                <a:solidFill>
                  <a:srgbClr val="000000"/>
                </a:solidFill>
                <a:latin typeface="Gill Sans MT"/>
              </a:rPr>
              <a:t>Задание 11,12</a:t>
            </a: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 (Поиск)</a:t>
            </a:r>
            <a:endParaRPr lang="ru-RU" sz="2000" b="0" strike="noStrike" spc="-1">
              <a:latin typeface="Arial"/>
            </a:endParaRP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1" strike="noStrike" spc="-1">
                <a:solidFill>
                  <a:srgbClr val="000000"/>
                </a:solidFill>
                <a:latin typeface="Gill Sans MT"/>
              </a:rPr>
              <a:t>Задание 13</a:t>
            </a:r>
            <a:r>
              <a:rPr lang="ru-RU" sz="2000" b="0" strike="noStrike" spc="-1">
                <a:solidFill>
                  <a:srgbClr val="000000"/>
                </a:solidFill>
                <a:latin typeface="Gill Sans MT"/>
              </a:rPr>
              <a:t> (Текст + таблица или презентация)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</a:pPr>
            <a:endParaRPr lang="ru-RU" sz="20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FE97E19-97BA-4C46-97B5-F9C1086F0989}" type="slidenum">
              <a:rPr/>
              <a:pPr/>
              <a:t>14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140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4300" b="0" strike="noStrike" spc="-1">
                <a:solidFill>
                  <a:srgbClr val="572314"/>
                </a:solidFill>
                <a:latin typeface="Gill Sans MT"/>
              </a:rPr>
              <a:t>Самооценка и мотивация</a:t>
            </a:r>
            <a:endParaRPr lang="ru-RU" sz="43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7497720" cy="4000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70500" lnSpcReduction="10000"/>
          </a:bodyPr>
          <a:lstStyle/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600" b="0" strike="noStrike" spc="-1">
                <a:solidFill>
                  <a:srgbClr val="000000"/>
                </a:solidFill>
                <a:latin typeface="Gill Sans MT"/>
              </a:rPr>
              <a:t>Решение пробных ОГЭ (режим тестирования)</a:t>
            </a:r>
          </a:p>
          <a:p>
            <a:pPr marL="887040" lvl="2" indent="-22860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Генерация тестов из базового со всеми  вашими заданиями (1-12 задания)</a:t>
            </a:r>
          </a:p>
          <a:p>
            <a:pPr marL="887040" lvl="2" indent="-22860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Раз в неделю, начиная со 2 четверти</a:t>
            </a:r>
          </a:p>
          <a:p>
            <a:endParaRPr lang="ru-RU" sz="2400" b="0" strike="noStrike" spc="-1">
              <a:solidFill>
                <a:srgbClr val="000000"/>
              </a:solidFill>
              <a:latin typeface="Gill Sans MT"/>
            </a:endParaRPr>
          </a:p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600" b="0" strike="noStrike" spc="-1">
                <a:solidFill>
                  <a:srgbClr val="000000"/>
                </a:solidFill>
                <a:latin typeface="Gill Sans MT"/>
              </a:rPr>
              <a:t>Решение пробных ОГЭ (реалистичный режим на бланках)</a:t>
            </a:r>
          </a:p>
          <a:p>
            <a:pPr marL="887040" lvl="2" indent="-22860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Генерация тестов из базового со всеми  вашими заданиями (1-12 задания)</a:t>
            </a:r>
          </a:p>
          <a:p>
            <a:pPr marL="887040" indent="-2286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ru-RU" sz="2400" b="0" strike="noStrike" spc="-1">
              <a:solidFill>
                <a:srgbClr val="000000"/>
              </a:solidFill>
              <a:latin typeface="Gill Sans MT"/>
            </a:endParaRPr>
          </a:p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  <a:tabLst>
                <a:tab pos="0" algn="l"/>
              </a:tabLst>
            </a:pPr>
            <a:r>
              <a:rPr lang="ru-RU" sz="3600" b="0" strike="noStrike" spc="-1">
                <a:solidFill>
                  <a:srgbClr val="000000"/>
                </a:solidFill>
                <a:latin typeface="Gill Sans MT"/>
              </a:rPr>
              <a:t>Практика для заданий 13, 14(1,2,3), 15</a:t>
            </a:r>
          </a:p>
          <a:p>
            <a:pPr marL="887040" lvl="2" indent="-22860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  <a:tabLst>
                <a:tab pos="0" algn="l"/>
              </a:tabLst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Критерии оценивания</a:t>
            </a:r>
          </a:p>
          <a:p>
            <a:pPr marL="887040" indent="-2286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ru-RU" sz="24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4796B05-9D40-4E30-BF03-C7E32A48AF0A}" type="slidenum">
              <a:rPr/>
              <a:pPr/>
              <a:t>15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432440" y="299880"/>
            <a:ext cx="7406280" cy="1226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4300" b="0" strike="noStrike" spc="-1">
                <a:solidFill>
                  <a:srgbClr val="572314"/>
                </a:solidFill>
                <a:latin typeface="Gill Sans MT"/>
              </a:rPr>
              <a:t>Подготовка к ОГЭ</a:t>
            </a:r>
            <a:endParaRPr lang="ru-RU" sz="43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1432440" y="1541880"/>
            <a:ext cx="7406280" cy="1460160"/>
          </a:xfrm>
          <a:prstGeom prst="rect">
            <a:avLst/>
          </a:prstGeom>
          <a:noFill/>
          <a:ln w="0">
            <a:noFill/>
          </a:ln>
        </p:spPr>
        <p:txBody>
          <a:bodyPr lIns="90000" tIns="0" rIns="90000" bIns="45000" anchor="t">
            <a:noAutofit/>
          </a:bodyPr>
          <a:lstStyle/>
          <a:p>
            <a:pPr marL="2736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2600" b="0" strike="noStrike" spc="-1">
                <a:solidFill>
                  <a:srgbClr val="361309"/>
                </a:solidFill>
                <a:latin typeface="Gill Sans MT"/>
              </a:rPr>
              <a:t>1 этап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D4555DA-F06E-4DB6-BBAE-EABB475417E3}" type="slidenum">
              <a:rPr/>
              <a:pPr/>
              <a:t>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4300" b="0" strike="noStrike" spc="-1">
                <a:solidFill>
                  <a:srgbClr val="572314"/>
                </a:solidFill>
                <a:latin typeface="Gill Sans MT"/>
              </a:rPr>
              <a:t>Систематизация подготовки</a:t>
            </a:r>
            <a:endParaRPr lang="ru-RU" sz="43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7497720" cy="4000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200" b="0" strike="noStrike" spc="-1">
                <a:solidFill>
                  <a:srgbClr val="000000"/>
                </a:solidFill>
                <a:latin typeface="Gill Sans MT"/>
              </a:rPr>
              <a:t>Распределение времени</a:t>
            </a:r>
          </a:p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200" b="0" strike="noStrike" spc="-1">
                <a:solidFill>
                  <a:srgbClr val="000000"/>
                </a:solidFill>
                <a:latin typeface="Gill Sans MT"/>
              </a:rPr>
              <a:t>Подбор алгоритмов решения заданий</a:t>
            </a:r>
          </a:p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200" b="0" strike="noStrike" spc="-1">
                <a:solidFill>
                  <a:srgbClr val="000000"/>
                </a:solidFill>
                <a:latin typeface="Gill Sans MT"/>
              </a:rPr>
              <a:t>Способы отработки алгоритмов</a:t>
            </a:r>
          </a:p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200" b="0" strike="noStrike" spc="-1">
                <a:solidFill>
                  <a:srgbClr val="000000"/>
                </a:solidFill>
                <a:latin typeface="Gill Sans MT"/>
              </a:rPr>
              <a:t>Уникальные задания</a:t>
            </a:r>
          </a:p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200" b="0" strike="noStrike" spc="-1">
                <a:solidFill>
                  <a:srgbClr val="000000"/>
                </a:solidFill>
                <a:latin typeface="Gill Sans MT"/>
              </a:rPr>
              <a:t>Самооценка и мотивация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CE0BB82-18E3-45C3-8962-160779E4ABCB}" type="slidenum">
              <a:rPr/>
              <a:pPr/>
              <a:t>3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1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3" dur="5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435680" y="228960"/>
            <a:ext cx="7497720" cy="952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>
              <a:lnSpc>
                <a:spcPct val="100000"/>
              </a:lnSpc>
              <a:buNone/>
            </a:pPr>
            <a:r>
              <a:rPr lang="ru-RU" sz="4300" b="0" strike="noStrike" spc="-1">
                <a:solidFill>
                  <a:srgbClr val="572314"/>
                </a:solidFill>
                <a:latin typeface="Gill Sans MT"/>
              </a:rPr>
              <a:t>Распределение времени</a:t>
            </a:r>
            <a:r>
              <a:rPr sz="4300"/>
              <a:t/>
            </a:r>
            <a:br>
              <a:rPr sz="4300"/>
            </a:br>
            <a:endParaRPr lang="ru-RU" sz="43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357120" y="892800"/>
            <a:ext cx="8229240" cy="2321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7000" lnSpcReduction="10000"/>
          </a:bodyPr>
          <a:lstStyle/>
          <a:p>
            <a:pPr marL="365760" indent="-28332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3600" b="0" strike="noStrike" spc="-1">
                <a:solidFill>
                  <a:srgbClr val="000000"/>
                </a:solidFill>
                <a:latin typeface="Gill Sans MT"/>
              </a:rPr>
              <a:t>+ часы 8 класса</a:t>
            </a:r>
          </a:p>
          <a:p>
            <a:pPr marL="887040" lvl="2" indent="-228600">
              <a:lnSpc>
                <a:spcPct val="100000"/>
              </a:lnSpc>
              <a:spcBef>
                <a:spcPts val="561"/>
              </a:spcBef>
              <a:buClr>
                <a:srgbClr val="FEB80A"/>
              </a:buClr>
              <a:buFont typeface="Wingdings 2" charset="2"/>
              <a:buChar char="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Задание 10 (Системы счисления)</a:t>
            </a:r>
          </a:p>
          <a:p>
            <a:pPr marL="887040" lvl="2" indent="-228600">
              <a:lnSpc>
                <a:spcPct val="100000"/>
              </a:lnSpc>
              <a:spcBef>
                <a:spcPts val="561"/>
              </a:spcBef>
              <a:buClr>
                <a:srgbClr val="FEB80A"/>
              </a:buClr>
              <a:buFont typeface="Wingdings 2" charset="2"/>
              <a:buChar char="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Задание  3 (Логические высказывания)</a:t>
            </a:r>
          </a:p>
          <a:p>
            <a:pPr marL="887040" lvl="2" indent="-228600">
              <a:lnSpc>
                <a:spcPct val="100000"/>
              </a:lnSpc>
              <a:spcBef>
                <a:spcPts val="561"/>
              </a:spcBef>
              <a:buClr>
                <a:srgbClr val="FEB80A"/>
              </a:buClr>
              <a:buFont typeface="Wingdings 2" charset="2"/>
              <a:buChar char="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Задание  5, 15 (Исполнители алгоритмов)</a:t>
            </a:r>
          </a:p>
          <a:p>
            <a:pPr marL="887040" lvl="2" indent="-228600">
              <a:lnSpc>
                <a:spcPct val="100000"/>
              </a:lnSpc>
              <a:spcBef>
                <a:spcPts val="561"/>
              </a:spcBef>
              <a:buClr>
                <a:srgbClr val="FEB80A"/>
              </a:buClr>
              <a:buFont typeface="Wingdings 2" charset="2"/>
              <a:buChar char=""/>
              <a:tabLst>
                <a:tab pos="0" algn="l"/>
              </a:tabLst>
            </a:pPr>
            <a:r>
              <a:rPr lang="ru-RU" sz="2800" b="0" strike="noStrike" spc="-1">
                <a:solidFill>
                  <a:srgbClr val="000000"/>
                </a:solidFill>
                <a:latin typeface="Gill Sans MT"/>
              </a:rPr>
              <a:t>Задание 6 (Программирование)</a:t>
            </a:r>
          </a:p>
        </p:txBody>
      </p:sp>
      <p:sp>
        <p:nvSpPr>
          <p:cNvPr id="148" name="Содержимое 2"/>
          <p:cNvSpPr/>
          <p:nvPr/>
        </p:nvSpPr>
        <p:spPr>
          <a:xfrm>
            <a:off x="414360" y="3571920"/>
            <a:ext cx="8515080" cy="154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rmAutofit/>
          </a:bodyPr>
          <a:lstStyle/>
          <a:p>
            <a:pPr marL="343080" indent="-343080">
              <a:lnSpc>
                <a:spcPct val="100000"/>
              </a:lnSpc>
              <a:spcBef>
                <a:spcPts val="720"/>
              </a:spcBef>
              <a:buNone/>
              <a:tabLst>
                <a:tab pos="0" algn="l"/>
              </a:tabLst>
            </a:pPr>
            <a:r>
              <a:rPr lang="ru-RU" sz="3600" b="0" strike="noStrike" spc="-1">
                <a:solidFill>
                  <a:srgbClr val="000000"/>
                </a:solidFill>
                <a:latin typeface="Gill Sans MT"/>
              </a:rPr>
              <a:t>+ внеурочное время</a:t>
            </a:r>
            <a:endParaRPr lang="ru-RU" sz="3600" b="0" strike="noStrike" spc="-1">
              <a:latin typeface="Arial"/>
            </a:endParaRP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Работа с заданиями через интернет тестирование </a:t>
            </a:r>
            <a:r>
              <a:rPr lang="en-US" sz="2400" b="0" strike="noStrike" spc="-1">
                <a:solidFill>
                  <a:srgbClr val="000000"/>
                </a:solidFill>
                <a:latin typeface="Gill Sans MT"/>
              </a:rPr>
              <a:t>OnlineTestPad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FC629E6-B602-4726-BC4A-CE0A22367E44}" type="slidenum">
              <a:rPr/>
              <a:pPr/>
              <a:t>4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1140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fontScale="90000"/>
          </a:bodyPr>
          <a:lstStyle/>
          <a:p>
            <a:pPr>
              <a:lnSpc>
                <a:spcPct val="100000"/>
              </a:lnSpc>
              <a:buNone/>
            </a:pPr>
            <a:r>
              <a:rPr lang="ru-RU" sz="4300" b="0" strike="noStrike" spc="-1">
                <a:solidFill>
                  <a:srgbClr val="572314"/>
                </a:solidFill>
                <a:latin typeface="Gill Sans MT"/>
              </a:rPr>
              <a:t>Подбор алгоритмов решения заданий</a:t>
            </a:r>
            <a:endParaRPr lang="ru-RU" sz="43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1435680" y="1206360"/>
            <a:ext cx="7497720" cy="4000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600" b="0" strike="noStrike" spc="-1">
                <a:solidFill>
                  <a:srgbClr val="000000"/>
                </a:solidFill>
                <a:latin typeface="Gill Sans MT"/>
              </a:rPr>
              <a:t>Сайт Решу ОГЭ</a:t>
            </a:r>
          </a:p>
          <a:p>
            <a:pPr marL="887040" lvl="2" indent="-22860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Алгоритмы решения не представлены, но есть правильные ответы для проверки алгоритмов</a:t>
            </a:r>
          </a:p>
          <a:p>
            <a:endParaRPr lang="ru-RU" sz="2400" b="0" strike="noStrike" spc="-1">
              <a:solidFill>
                <a:srgbClr val="000000"/>
              </a:solidFill>
              <a:latin typeface="Gill Sans MT"/>
            </a:endParaRPr>
          </a:p>
          <a:p>
            <a:pPr marL="365760" indent="-28332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ru-RU" sz="3600" b="0" strike="noStrike" spc="-1">
                <a:solidFill>
                  <a:srgbClr val="000000"/>
                </a:solidFill>
                <a:latin typeface="Gill Sans MT"/>
              </a:rPr>
              <a:t>Образовательные каналы </a:t>
            </a:r>
            <a:r>
              <a:rPr lang="en-US" sz="3600" b="0" strike="noStrike" spc="-1">
                <a:solidFill>
                  <a:srgbClr val="000000"/>
                </a:solidFill>
                <a:latin typeface="Gill Sans MT"/>
              </a:rPr>
              <a:t>YouTube</a:t>
            </a:r>
            <a:endParaRPr lang="ru-RU" sz="3600" b="0" strike="noStrike" spc="-1">
              <a:solidFill>
                <a:srgbClr val="000000"/>
              </a:solidFill>
              <a:latin typeface="Gill Sans MT"/>
            </a:endParaRPr>
          </a:p>
          <a:p>
            <a:pPr marL="887040" lvl="2" indent="-22860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Алгоритмы решения</a:t>
            </a:r>
            <a:r>
              <a:rPr lang="en-US" sz="2400" b="0" strike="noStrike" spc="-1">
                <a:solidFill>
                  <a:srgbClr val="000000"/>
                </a:solidFill>
                <a:latin typeface="Gill Sans MT"/>
              </a:rPr>
              <a:t> </a:t>
            </a: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на выбор</a:t>
            </a:r>
          </a:p>
          <a:p>
            <a:pPr marL="887040" indent="-2286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endParaRPr lang="ru-RU" sz="24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7D3BE27-31BF-46A4-9B2E-13BFF283B50F}" type="slidenum">
              <a:rPr/>
              <a:pPr/>
              <a:t>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Picture 2"/>
          <p:cNvPicPr/>
          <p:nvPr/>
        </p:nvPicPr>
        <p:blipFill>
          <a:blip r:embed="rId2" cstate="print"/>
          <a:stretch/>
        </p:blipFill>
        <p:spPr>
          <a:xfrm>
            <a:off x="500040" y="1309680"/>
            <a:ext cx="4179240" cy="2261880"/>
          </a:xfrm>
          <a:prstGeom prst="rect">
            <a:avLst/>
          </a:prstGeom>
          <a:ln w="9525">
            <a:noFill/>
          </a:ln>
        </p:spPr>
      </p:pic>
      <p:pic>
        <p:nvPicPr>
          <p:cNvPr id="152" name="Picture 3"/>
          <p:cNvPicPr/>
          <p:nvPr/>
        </p:nvPicPr>
        <p:blipFill>
          <a:blip r:embed="rId3" cstate="print"/>
          <a:stretch/>
        </p:blipFill>
        <p:spPr>
          <a:xfrm>
            <a:off x="854640" y="3597480"/>
            <a:ext cx="1431000" cy="569160"/>
          </a:xfrm>
          <a:prstGeom prst="rect">
            <a:avLst/>
          </a:prstGeom>
          <a:ln w="9525">
            <a:noFill/>
          </a:ln>
        </p:spPr>
      </p:pic>
      <p:sp>
        <p:nvSpPr>
          <p:cNvPr id="153" name="Овал 4"/>
          <p:cNvSpPr/>
          <p:nvPr/>
        </p:nvSpPr>
        <p:spPr>
          <a:xfrm>
            <a:off x="5643720" y="535680"/>
            <a:ext cx="1213920" cy="952200"/>
          </a:xfrm>
          <a:prstGeom prst="ellipse">
            <a:avLst/>
          </a:prstGeom>
          <a:noFill/>
          <a:ln>
            <a:solidFill>
              <a:srgbClr val="296B7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Овал 5"/>
          <p:cNvSpPr/>
          <p:nvPr/>
        </p:nvSpPr>
        <p:spPr>
          <a:xfrm>
            <a:off x="6286680" y="535680"/>
            <a:ext cx="1213920" cy="952200"/>
          </a:xfrm>
          <a:prstGeom prst="ellipse">
            <a:avLst/>
          </a:prstGeom>
          <a:noFill/>
          <a:ln>
            <a:solidFill>
              <a:srgbClr val="296B7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TextBox 6"/>
          <p:cNvSpPr/>
          <p:nvPr/>
        </p:nvSpPr>
        <p:spPr>
          <a:xfrm>
            <a:off x="4869720" y="644760"/>
            <a:ext cx="9172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Рыбак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56" name="TextBox 7"/>
          <p:cNvSpPr/>
          <p:nvPr/>
        </p:nvSpPr>
        <p:spPr>
          <a:xfrm>
            <a:off x="7358760" y="595440"/>
            <a:ext cx="9172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Рыбка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57" name="TextBox 8"/>
          <p:cNvSpPr/>
          <p:nvPr/>
        </p:nvSpPr>
        <p:spPr>
          <a:xfrm>
            <a:off x="584640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1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58" name="TextBox 9"/>
          <p:cNvSpPr/>
          <p:nvPr/>
        </p:nvSpPr>
        <p:spPr>
          <a:xfrm>
            <a:off x="641772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2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59" name="TextBox 10"/>
          <p:cNvSpPr/>
          <p:nvPr/>
        </p:nvSpPr>
        <p:spPr>
          <a:xfrm>
            <a:off x="698940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3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8569BFE-861A-40F8-AA65-458616C17C5B}" type="slidenum">
              <a:rPr/>
              <a:pPr/>
              <a:t>6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2"/>
          <p:cNvPicPr/>
          <p:nvPr/>
        </p:nvPicPr>
        <p:blipFill>
          <a:blip r:embed="rId2" cstate="print"/>
          <a:stretch/>
        </p:blipFill>
        <p:spPr>
          <a:xfrm>
            <a:off x="500040" y="1309680"/>
            <a:ext cx="4179240" cy="2261880"/>
          </a:xfrm>
          <a:prstGeom prst="rect">
            <a:avLst/>
          </a:prstGeom>
          <a:ln w="9525">
            <a:noFill/>
          </a:ln>
        </p:spPr>
      </p:pic>
      <p:pic>
        <p:nvPicPr>
          <p:cNvPr id="161" name="Picture 3"/>
          <p:cNvPicPr/>
          <p:nvPr/>
        </p:nvPicPr>
        <p:blipFill>
          <a:blip r:embed="rId3" cstate="print"/>
          <a:stretch/>
        </p:blipFill>
        <p:spPr>
          <a:xfrm>
            <a:off x="854640" y="3597480"/>
            <a:ext cx="1431000" cy="569160"/>
          </a:xfrm>
          <a:prstGeom prst="rect">
            <a:avLst/>
          </a:prstGeom>
          <a:ln w="9525">
            <a:noFill/>
          </a:ln>
        </p:spPr>
      </p:pic>
      <p:sp>
        <p:nvSpPr>
          <p:cNvPr id="162" name="Овал 4"/>
          <p:cNvSpPr/>
          <p:nvPr/>
        </p:nvSpPr>
        <p:spPr>
          <a:xfrm>
            <a:off x="5643720" y="535680"/>
            <a:ext cx="1213920" cy="952200"/>
          </a:xfrm>
          <a:prstGeom prst="ellipse">
            <a:avLst/>
          </a:prstGeom>
          <a:noFill/>
          <a:ln>
            <a:solidFill>
              <a:srgbClr val="296B7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Овал 5"/>
          <p:cNvSpPr/>
          <p:nvPr/>
        </p:nvSpPr>
        <p:spPr>
          <a:xfrm>
            <a:off x="6286680" y="535680"/>
            <a:ext cx="1213920" cy="952200"/>
          </a:xfrm>
          <a:prstGeom prst="ellipse">
            <a:avLst/>
          </a:prstGeom>
          <a:noFill/>
          <a:ln>
            <a:solidFill>
              <a:srgbClr val="296B7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TextBox 6"/>
          <p:cNvSpPr/>
          <p:nvPr/>
        </p:nvSpPr>
        <p:spPr>
          <a:xfrm>
            <a:off x="4869720" y="644760"/>
            <a:ext cx="9172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Рыбак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65" name="TextBox 7"/>
          <p:cNvSpPr/>
          <p:nvPr/>
        </p:nvSpPr>
        <p:spPr>
          <a:xfrm>
            <a:off x="7358760" y="595440"/>
            <a:ext cx="9172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Рыбка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66" name="TextBox 8"/>
          <p:cNvSpPr/>
          <p:nvPr/>
        </p:nvSpPr>
        <p:spPr>
          <a:xfrm>
            <a:off x="584640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1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67" name="TextBox 9"/>
          <p:cNvSpPr/>
          <p:nvPr/>
        </p:nvSpPr>
        <p:spPr>
          <a:xfrm>
            <a:off x="641772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2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68" name="TextBox 10"/>
          <p:cNvSpPr/>
          <p:nvPr/>
        </p:nvSpPr>
        <p:spPr>
          <a:xfrm>
            <a:off x="698940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3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69" name="TextBox 11"/>
          <p:cNvSpPr/>
          <p:nvPr/>
        </p:nvSpPr>
        <p:spPr>
          <a:xfrm>
            <a:off x="4613760" y="1996560"/>
            <a:ext cx="119304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(1,2,3)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70" name="TextBox 12"/>
          <p:cNvSpPr/>
          <p:nvPr/>
        </p:nvSpPr>
        <p:spPr>
          <a:xfrm>
            <a:off x="4670280" y="2413080"/>
            <a:ext cx="902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(1,2)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71" name="TextBox 13"/>
          <p:cNvSpPr/>
          <p:nvPr/>
        </p:nvSpPr>
        <p:spPr>
          <a:xfrm>
            <a:off x="4932000" y="2889360"/>
            <a:ext cx="61092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(2)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72" name="TextBox 14"/>
          <p:cNvSpPr/>
          <p:nvPr/>
        </p:nvSpPr>
        <p:spPr>
          <a:xfrm>
            <a:off x="4928760" y="3691080"/>
            <a:ext cx="902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(2,3)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81D3F5F-32A3-4563-A25D-BD805F739C76}" type="slidenum">
              <a:rPr/>
              <a:pPr/>
              <a:t>7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Picture 2"/>
          <p:cNvPicPr/>
          <p:nvPr/>
        </p:nvPicPr>
        <p:blipFill>
          <a:blip r:embed="rId2" cstate="print"/>
          <a:stretch/>
        </p:blipFill>
        <p:spPr>
          <a:xfrm>
            <a:off x="500040" y="1309680"/>
            <a:ext cx="4179240" cy="2261880"/>
          </a:xfrm>
          <a:prstGeom prst="rect">
            <a:avLst/>
          </a:prstGeom>
          <a:ln w="9525">
            <a:noFill/>
          </a:ln>
        </p:spPr>
      </p:pic>
      <p:pic>
        <p:nvPicPr>
          <p:cNvPr id="174" name="Picture 3"/>
          <p:cNvPicPr/>
          <p:nvPr/>
        </p:nvPicPr>
        <p:blipFill>
          <a:blip r:embed="rId3" cstate="print"/>
          <a:stretch/>
        </p:blipFill>
        <p:spPr>
          <a:xfrm>
            <a:off x="854640" y="3597480"/>
            <a:ext cx="1431000" cy="569160"/>
          </a:xfrm>
          <a:prstGeom prst="rect">
            <a:avLst/>
          </a:prstGeom>
          <a:ln w="9525">
            <a:noFill/>
          </a:ln>
        </p:spPr>
      </p:pic>
      <p:sp>
        <p:nvSpPr>
          <p:cNvPr id="175" name="Овал 4"/>
          <p:cNvSpPr/>
          <p:nvPr/>
        </p:nvSpPr>
        <p:spPr>
          <a:xfrm>
            <a:off x="5643720" y="535680"/>
            <a:ext cx="1213920" cy="952200"/>
          </a:xfrm>
          <a:prstGeom prst="ellipse">
            <a:avLst/>
          </a:prstGeom>
          <a:noFill/>
          <a:ln>
            <a:solidFill>
              <a:srgbClr val="296B7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Овал 5"/>
          <p:cNvSpPr/>
          <p:nvPr/>
        </p:nvSpPr>
        <p:spPr>
          <a:xfrm>
            <a:off x="6286680" y="535680"/>
            <a:ext cx="1213920" cy="952200"/>
          </a:xfrm>
          <a:prstGeom prst="ellipse">
            <a:avLst/>
          </a:prstGeom>
          <a:noFill/>
          <a:ln>
            <a:solidFill>
              <a:srgbClr val="296B7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TextBox 6"/>
          <p:cNvSpPr/>
          <p:nvPr/>
        </p:nvSpPr>
        <p:spPr>
          <a:xfrm>
            <a:off x="4869720" y="644760"/>
            <a:ext cx="9172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Рыбак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TextBox 7"/>
          <p:cNvSpPr/>
          <p:nvPr/>
        </p:nvSpPr>
        <p:spPr>
          <a:xfrm>
            <a:off x="7358760" y="595440"/>
            <a:ext cx="9172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Рыбка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9" name="TextBox 8"/>
          <p:cNvSpPr/>
          <p:nvPr/>
        </p:nvSpPr>
        <p:spPr>
          <a:xfrm>
            <a:off x="584640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1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0" name="TextBox 9"/>
          <p:cNvSpPr/>
          <p:nvPr/>
        </p:nvSpPr>
        <p:spPr>
          <a:xfrm>
            <a:off x="641772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2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1" name="TextBox 10"/>
          <p:cNvSpPr/>
          <p:nvPr/>
        </p:nvSpPr>
        <p:spPr>
          <a:xfrm>
            <a:off x="698940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3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2" name="TextBox 11"/>
          <p:cNvSpPr/>
          <p:nvPr/>
        </p:nvSpPr>
        <p:spPr>
          <a:xfrm>
            <a:off x="4613760" y="1996560"/>
            <a:ext cx="119304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(1,2,3)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83" name="TextBox 12"/>
          <p:cNvSpPr/>
          <p:nvPr/>
        </p:nvSpPr>
        <p:spPr>
          <a:xfrm>
            <a:off x="4670280" y="2413080"/>
            <a:ext cx="902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(1,2)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84" name="TextBox 13"/>
          <p:cNvSpPr/>
          <p:nvPr/>
        </p:nvSpPr>
        <p:spPr>
          <a:xfrm>
            <a:off x="4932000" y="2889360"/>
            <a:ext cx="61092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(2)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85" name="TextBox 14"/>
          <p:cNvSpPr/>
          <p:nvPr/>
        </p:nvSpPr>
        <p:spPr>
          <a:xfrm>
            <a:off x="4928760" y="3691080"/>
            <a:ext cx="902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(2,3)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86" name="TextBox 15"/>
          <p:cNvSpPr/>
          <p:nvPr/>
        </p:nvSpPr>
        <p:spPr>
          <a:xfrm>
            <a:off x="3714840" y="4258800"/>
            <a:ext cx="54288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000000"/>
                </a:solidFill>
                <a:latin typeface="Gill Sans MT"/>
              </a:rPr>
              <a:t>(2,3)=(1,2,3) -  </a:t>
            </a:r>
            <a:r>
              <a:rPr lang="ru-RU" sz="2400" b="0" strike="noStrike" spc="-1" dirty="0">
                <a:solidFill>
                  <a:srgbClr val="FF0000"/>
                </a:solidFill>
                <a:latin typeface="Gill Sans MT"/>
              </a:rPr>
              <a:t>(1)</a:t>
            </a:r>
            <a:r>
              <a:rPr lang="ru-RU" sz="24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187" name="TextBox 17"/>
          <p:cNvSpPr/>
          <p:nvPr/>
        </p:nvSpPr>
        <p:spPr>
          <a:xfrm>
            <a:off x="3714840" y="4881600"/>
            <a:ext cx="54288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(2,3)=(2) +  </a:t>
            </a:r>
            <a:r>
              <a:rPr lang="ru-RU" sz="2400" b="0" strike="noStrike" spc="-1">
                <a:solidFill>
                  <a:srgbClr val="FF0000"/>
                </a:solidFill>
                <a:latin typeface="Gill Sans MT"/>
              </a:rPr>
              <a:t>(3)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2341465-8D48-4DBA-8164-351E6BBD556B}" type="slidenum">
              <a:rPr/>
              <a:pPr/>
              <a:t>8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Picture 2"/>
          <p:cNvPicPr/>
          <p:nvPr/>
        </p:nvPicPr>
        <p:blipFill>
          <a:blip r:embed="rId2" cstate="print"/>
          <a:stretch/>
        </p:blipFill>
        <p:spPr>
          <a:xfrm>
            <a:off x="500040" y="1309680"/>
            <a:ext cx="4179240" cy="2261880"/>
          </a:xfrm>
          <a:prstGeom prst="rect">
            <a:avLst/>
          </a:prstGeom>
          <a:ln w="9525">
            <a:noFill/>
          </a:ln>
        </p:spPr>
      </p:pic>
      <p:pic>
        <p:nvPicPr>
          <p:cNvPr id="189" name="Picture 3"/>
          <p:cNvPicPr/>
          <p:nvPr/>
        </p:nvPicPr>
        <p:blipFill>
          <a:blip r:embed="rId3" cstate="print"/>
          <a:stretch/>
        </p:blipFill>
        <p:spPr>
          <a:xfrm>
            <a:off x="854640" y="3597480"/>
            <a:ext cx="1431000" cy="569160"/>
          </a:xfrm>
          <a:prstGeom prst="rect">
            <a:avLst/>
          </a:prstGeom>
          <a:ln w="9525">
            <a:noFill/>
          </a:ln>
        </p:spPr>
      </p:pic>
      <p:sp>
        <p:nvSpPr>
          <p:cNvPr id="190" name="Овал 4"/>
          <p:cNvSpPr/>
          <p:nvPr/>
        </p:nvSpPr>
        <p:spPr>
          <a:xfrm>
            <a:off x="5643720" y="535680"/>
            <a:ext cx="1213920" cy="952200"/>
          </a:xfrm>
          <a:prstGeom prst="ellipse">
            <a:avLst/>
          </a:prstGeom>
          <a:noFill/>
          <a:ln>
            <a:solidFill>
              <a:srgbClr val="296B7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Овал 5"/>
          <p:cNvSpPr/>
          <p:nvPr/>
        </p:nvSpPr>
        <p:spPr>
          <a:xfrm>
            <a:off x="6286680" y="535680"/>
            <a:ext cx="1213920" cy="952200"/>
          </a:xfrm>
          <a:prstGeom prst="ellipse">
            <a:avLst/>
          </a:prstGeom>
          <a:noFill/>
          <a:ln>
            <a:solidFill>
              <a:srgbClr val="296B7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TextBox 6"/>
          <p:cNvSpPr/>
          <p:nvPr/>
        </p:nvSpPr>
        <p:spPr>
          <a:xfrm>
            <a:off x="4869720" y="644760"/>
            <a:ext cx="9172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Рыбак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3" name="TextBox 7"/>
          <p:cNvSpPr/>
          <p:nvPr/>
        </p:nvSpPr>
        <p:spPr>
          <a:xfrm>
            <a:off x="7358760" y="595440"/>
            <a:ext cx="9172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Рыбка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4" name="TextBox 8"/>
          <p:cNvSpPr/>
          <p:nvPr/>
        </p:nvSpPr>
        <p:spPr>
          <a:xfrm>
            <a:off x="584640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1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5" name="TextBox 9"/>
          <p:cNvSpPr/>
          <p:nvPr/>
        </p:nvSpPr>
        <p:spPr>
          <a:xfrm>
            <a:off x="641772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2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6" name="TextBox 10"/>
          <p:cNvSpPr/>
          <p:nvPr/>
        </p:nvSpPr>
        <p:spPr>
          <a:xfrm>
            <a:off x="6989400" y="892800"/>
            <a:ext cx="3243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Gill Sans MT"/>
              </a:rPr>
              <a:t>3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7" name="TextBox 11"/>
          <p:cNvSpPr/>
          <p:nvPr/>
        </p:nvSpPr>
        <p:spPr>
          <a:xfrm>
            <a:off x="4613760" y="1996560"/>
            <a:ext cx="119304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(1,2,3)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98" name="TextBox 12"/>
          <p:cNvSpPr/>
          <p:nvPr/>
        </p:nvSpPr>
        <p:spPr>
          <a:xfrm>
            <a:off x="4670280" y="2413080"/>
            <a:ext cx="902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(1,2)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99" name="TextBox 13"/>
          <p:cNvSpPr/>
          <p:nvPr/>
        </p:nvSpPr>
        <p:spPr>
          <a:xfrm>
            <a:off x="4932000" y="2889360"/>
            <a:ext cx="61092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(2)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00" name="TextBox 14"/>
          <p:cNvSpPr/>
          <p:nvPr/>
        </p:nvSpPr>
        <p:spPr>
          <a:xfrm>
            <a:off x="4928760" y="3691080"/>
            <a:ext cx="9021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(2,3)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01" name="TextBox 15"/>
          <p:cNvSpPr/>
          <p:nvPr/>
        </p:nvSpPr>
        <p:spPr>
          <a:xfrm>
            <a:off x="3714840" y="4258800"/>
            <a:ext cx="54288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(2,3)=(1,2,3) -  (</a:t>
            </a:r>
            <a:r>
              <a:rPr lang="ru-RU" sz="2400" b="0" strike="noStrike" spc="-1">
                <a:solidFill>
                  <a:srgbClr val="FF0000"/>
                </a:solidFill>
                <a:latin typeface="Gill Sans MT"/>
              </a:rPr>
              <a:t>(1,2)-(2)</a:t>
            </a: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02" name="TextBox 17"/>
          <p:cNvSpPr/>
          <p:nvPr/>
        </p:nvSpPr>
        <p:spPr>
          <a:xfrm>
            <a:off x="3714840" y="4881600"/>
            <a:ext cx="54288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(2,3)=(2) +  (</a:t>
            </a:r>
            <a:r>
              <a:rPr lang="ru-RU" sz="2400" b="0" strike="noStrike" spc="-1">
                <a:solidFill>
                  <a:srgbClr val="FF0000"/>
                </a:solidFill>
                <a:latin typeface="Gill Sans MT"/>
              </a:rPr>
              <a:t>(1,2,3)-(1,2)</a:t>
            </a:r>
            <a:r>
              <a:rPr lang="ru-RU" sz="2400" b="0" strike="noStrike" spc="-1">
                <a:solidFill>
                  <a:srgbClr val="000000"/>
                </a:solidFill>
                <a:latin typeface="Gill Sans MT"/>
              </a:rPr>
              <a:t>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0A30A8B-16D9-4ECF-88CC-8D0145505DF2}" type="slidenum">
              <a:rPr/>
              <a:pPr/>
              <a:t>9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2283</TotalTime>
  <Words>499</Words>
  <Application>Microsoft Office PowerPoint</Application>
  <PresentationFormat>Экран (16:10)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Office Theme</vt:lpstr>
      <vt:lpstr>Office Theme</vt:lpstr>
      <vt:lpstr>Office Theme</vt:lpstr>
      <vt:lpstr>Подготовка к ГИА по информатике (из опыта работы)  </vt:lpstr>
      <vt:lpstr>Подготовка к ОГЭ</vt:lpstr>
      <vt:lpstr>Систематизация подготовки</vt:lpstr>
      <vt:lpstr>Распределение времени </vt:lpstr>
      <vt:lpstr>Подбор алгоритмов решения заданий</vt:lpstr>
      <vt:lpstr>Слайд 6</vt:lpstr>
      <vt:lpstr>Слайд 7</vt:lpstr>
      <vt:lpstr>Слайд 8</vt:lpstr>
      <vt:lpstr>Слайд 9</vt:lpstr>
      <vt:lpstr>Слайд 10</vt:lpstr>
      <vt:lpstr>Способы отработки алгоритмов</vt:lpstr>
      <vt:lpstr>Уникальные задания (без ответов)</vt:lpstr>
      <vt:lpstr>Передача копии теста</vt:lpstr>
      <vt:lpstr>Связь тем и заданий в 9 классе</vt:lpstr>
      <vt:lpstr>Самооценка и мотивация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 по информатике (из опыта работы)</dc:title>
  <dc:subject/>
  <dc:creator>Ягуар</dc:creator>
  <dc:description/>
  <cp:lastModifiedBy>Ягуар</cp:lastModifiedBy>
  <cp:revision>24</cp:revision>
  <dcterms:created xsi:type="dcterms:W3CDTF">2023-11-01T15:19:03Z</dcterms:created>
  <dcterms:modified xsi:type="dcterms:W3CDTF">2024-01-01T19:14:07Z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(16:10)</vt:lpwstr>
  </property>
  <property fmtid="{D5CDD505-2E9C-101B-9397-08002B2CF9AE}" pid="3" name="Slides">
    <vt:i4>15</vt:i4>
  </property>
</Properties>
</file>